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
      <p:font typeface="Open Sans" charset="1" panose="020B0606030504020204"/>
      <p:regular r:id="rId28"/>
    </p:embeddedFont>
    <p:embeddedFont>
      <p:font typeface="Open Sans Bold" charset="1" panose="020B0806030504020204"/>
      <p:regular r:id="rId29"/>
    </p:embeddedFont>
    <p:embeddedFont>
      <p:font typeface="Open Sans Italics" charset="1" panose="020B0606030504020204"/>
      <p:regular r:id="rId30"/>
    </p:embeddedFont>
    <p:embeddedFont>
      <p:font typeface="Open Sans Bold Italics" charset="1" panose="020B0806030504020204"/>
      <p:regular r:id="rId31"/>
    </p:embeddedFont>
    <p:embeddedFont>
      <p:font typeface="Open Sans Light" charset="1" panose="020B0306030504020204"/>
      <p:regular r:id="rId32"/>
    </p:embeddedFont>
    <p:embeddedFont>
      <p:font typeface="Open Sans Light Italics" charset="1" panose="020B0306030504020204"/>
      <p:regular r:id="rId33"/>
    </p:embeddedFont>
    <p:embeddedFont>
      <p:font typeface="Open Sans Ultra-Bold" charset="1" panose="00000000000000000000"/>
      <p:regular r:id="rId34"/>
    </p:embeddedFont>
    <p:embeddedFont>
      <p:font typeface="Open Sans Ultra-Bold Italics"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slides/slide19.xml" Type="http://schemas.openxmlformats.org/officeDocument/2006/relationships/slide"/><Relationship Id="rId55" Target="slides/slide20.xml" Type="http://schemas.openxmlformats.org/officeDocument/2006/relationships/slide"/><Relationship Id="rId56" Target="slides/slide21.xml" Type="http://schemas.openxmlformats.org/officeDocument/2006/relationships/slide"/><Relationship Id="rId57" Target="slides/slide22.xml" Type="http://schemas.openxmlformats.org/officeDocument/2006/relationships/slide"/><Relationship Id="rId58" Target="slides/slide23.xml" Type="http://schemas.openxmlformats.org/officeDocument/2006/relationships/slide"/><Relationship Id="rId59" Target="slides/slide2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0.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5638340"/>
            <a:chOff x="0" y="0"/>
            <a:chExt cx="4816593" cy="1484995"/>
          </a:xfrm>
        </p:grpSpPr>
        <p:sp>
          <p:nvSpPr>
            <p:cNvPr name="Freeform 3" id="3"/>
            <p:cNvSpPr/>
            <p:nvPr/>
          </p:nvSpPr>
          <p:spPr>
            <a:xfrm flipH="false" flipV="false" rot="0">
              <a:off x="0" y="0"/>
              <a:ext cx="4816592" cy="1484995"/>
            </a:xfrm>
            <a:custGeom>
              <a:avLst/>
              <a:gdLst/>
              <a:ahLst/>
              <a:cxnLst/>
              <a:rect r="r" b="b" t="t" l="l"/>
              <a:pathLst>
                <a:path h="1484995" w="4816592">
                  <a:moveTo>
                    <a:pt x="0" y="0"/>
                  </a:moveTo>
                  <a:lnTo>
                    <a:pt x="4816592" y="0"/>
                  </a:lnTo>
                  <a:lnTo>
                    <a:pt x="4816592" y="1484995"/>
                  </a:lnTo>
                  <a:lnTo>
                    <a:pt x="0" y="1484995"/>
                  </a:lnTo>
                  <a:close/>
                </a:path>
              </a:pathLst>
            </a:custGeom>
            <a:solidFill>
              <a:srgbClr val="071C42"/>
            </a:solidFill>
          </p:spPr>
        </p:sp>
        <p:sp>
          <p:nvSpPr>
            <p:cNvPr name="TextBox 4" id="4"/>
            <p:cNvSpPr txBox="true"/>
            <p:nvPr/>
          </p:nvSpPr>
          <p:spPr>
            <a:xfrm>
              <a:off x="0" y="-38100"/>
              <a:ext cx="4816593" cy="1523095"/>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Light"/>
                </a:rPr>
                <a:t>dff</a:t>
              </a:r>
            </a:p>
          </p:txBody>
        </p:sp>
      </p:grpSp>
      <p:sp>
        <p:nvSpPr>
          <p:cNvPr name="TextBox 5" id="5"/>
          <p:cNvSpPr txBox="true"/>
          <p:nvPr/>
        </p:nvSpPr>
        <p:spPr>
          <a:xfrm rot="0">
            <a:off x="3815368" y="3045394"/>
            <a:ext cx="13867790" cy="1190630"/>
          </a:xfrm>
          <a:prstGeom prst="rect">
            <a:avLst/>
          </a:prstGeom>
        </p:spPr>
        <p:txBody>
          <a:bodyPr anchor="t" rtlCol="false" tIns="0" lIns="0" bIns="0" rIns="0">
            <a:spAutoFit/>
          </a:bodyPr>
          <a:lstStyle/>
          <a:p>
            <a:pPr>
              <a:lnSpc>
                <a:spcPts val="9599"/>
              </a:lnSpc>
            </a:pPr>
            <a:r>
              <a:rPr lang="en-US" sz="5999">
                <a:solidFill>
                  <a:srgbClr val="FFFFFF"/>
                </a:solidFill>
                <a:latin typeface="Poppins Bold"/>
              </a:rPr>
              <a:t>Recommendation System</a:t>
            </a:r>
          </a:p>
        </p:txBody>
      </p:sp>
      <p:sp>
        <p:nvSpPr>
          <p:cNvPr name="TextBox 6" id="6"/>
          <p:cNvSpPr txBox="true"/>
          <p:nvPr/>
        </p:nvSpPr>
        <p:spPr>
          <a:xfrm rot="0">
            <a:off x="11944428" y="6884413"/>
            <a:ext cx="6343572" cy="1561428"/>
          </a:xfrm>
          <a:prstGeom prst="rect">
            <a:avLst/>
          </a:prstGeom>
        </p:spPr>
        <p:txBody>
          <a:bodyPr anchor="t" rtlCol="false" tIns="0" lIns="0" bIns="0" rIns="0">
            <a:spAutoFit/>
          </a:bodyPr>
          <a:lstStyle/>
          <a:p>
            <a:pPr>
              <a:lnSpc>
                <a:spcPts val="5601"/>
              </a:lnSpc>
            </a:pPr>
            <a:r>
              <a:rPr lang="en-US" sz="3500">
                <a:solidFill>
                  <a:srgbClr val="101010"/>
                </a:solidFill>
                <a:latin typeface="Poppins Bold"/>
              </a:rPr>
              <a:t>By:</a:t>
            </a:r>
          </a:p>
          <a:p>
            <a:pPr>
              <a:lnSpc>
                <a:spcPts val="7041"/>
              </a:lnSpc>
            </a:pPr>
            <a:r>
              <a:rPr lang="en-US" sz="4400">
                <a:solidFill>
                  <a:srgbClr val="101010"/>
                </a:solidFill>
                <a:latin typeface="Poppins Bold Italics"/>
              </a:rPr>
              <a:t>Kritnandan_220550</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722235"/>
            <a:chOff x="0" y="0"/>
            <a:chExt cx="4816593" cy="453593"/>
          </a:xfrm>
        </p:grpSpPr>
        <p:sp>
          <p:nvSpPr>
            <p:cNvPr name="Freeform 3" id="3"/>
            <p:cNvSpPr/>
            <p:nvPr/>
          </p:nvSpPr>
          <p:spPr>
            <a:xfrm flipH="false" flipV="false" rot="0">
              <a:off x="0" y="0"/>
              <a:ext cx="4816592" cy="453593"/>
            </a:xfrm>
            <a:custGeom>
              <a:avLst/>
              <a:gdLst/>
              <a:ahLst/>
              <a:cxnLst/>
              <a:rect r="r" b="b" t="t" l="l"/>
              <a:pathLst>
                <a:path h="453593" w="4816592">
                  <a:moveTo>
                    <a:pt x="0" y="0"/>
                  </a:moveTo>
                  <a:lnTo>
                    <a:pt x="4816592" y="0"/>
                  </a:lnTo>
                  <a:lnTo>
                    <a:pt x="4816592" y="453593"/>
                  </a:lnTo>
                  <a:lnTo>
                    <a:pt x="0" y="453593"/>
                  </a:lnTo>
                  <a:close/>
                </a:path>
              </a:pathLst>
            </a:custGeom>
            <a:solidFill>
              <a:srgbClr val="071C42"/>
            </a:solidFill>
          </p:spPr>
        </p:sp>
        <p:sp>
          <p:nvSpPr>
            <p:cNvPr name="TextBox 4" id="4"/>
            <p:cNvSpPr txBox="true"/>
            <p:nvPr/>
          </p:nvSpPr>
          <p:spPr>
            <a:xfrm>
              <a:off x="0" y="-38100"/>
              <a:ext cx="4816593" cy="491693"/>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Light"/>
                </a:rPr>
                <a:t>c</a:t>
              </a:r>
            </a:p>
          </p:txBody>
        </p:sp>
      </p:grpSp>
      <p:sp>
        <p:nvSpPr>
          <p:cNvPr name="TextBox 5" id="5"/>
          <p:cNvSpPr txBox="true"/>
          <p:nvPr/>
        </p:nvSpPr>
        <p:spPr>
          <a:xfrm rot="0">
            <a:off x="1028700" y="1905000"/>
            <a:ext cx="7694421" cy="523875"/>
          </a:xfrm>
          <a:prstGeom prst="rect">
            <a:avLst/>
          </a:prstGeom>
        </p:spPr>
        <p:txBody>
          <a:bodyPr anchor="t" rtlCol="false" tIns="0" lIns="0" bIns="0" rIns="0">
            <a:spAutoFit/>
          </a:bodyPr>
          <a:lstStyle/>
          <a:p>
            <a:pPr>
              <a:lnSpc>
                <a:spcPts val="4199"/>
              </a:lnSpc>
            </a:pPr>
            <a:r>
              <a:rPr lang="en-US" sz="2999">
                <a:solidFill>
                  <a:srgbClr val="101010"/>
                </a:solidFill>
                <a:latin typeface="Poppins Bold"/>
              </a:rPr>
              <a:t>How We are recommending the movie?</a:t>
            </a:r>
          </a:p>
        </p:txBody>
      </p:sp>
      <p:sp>
        <p:nvSpPr>
          <p:cNvPr name="TextBox 6" id="6"/>
          <p:cNvSpPr txBox="true"/>
          <p:nvPr/>
        </p:nvSpPr>
        <p:spPr>
          <a:xfrm rot="0">
            <a:off x="220942" y="2571750"/>
            <a:ext cx="18067058" cy="8702100"/>
          </a:xfrm>
          <a:prstGeom prst="rect">
            <a:avLst/>
          </a:prstGeom>
        </p:spPr>
        <p:txBody>
          <a:bodyPr anchor="t" rtlCol="false" tIns="0" lIns="0" bIns="0" rIns="0">
            <a:spAutoFit/>
          </a:bodyPr>
          <a:lstStyle/>
          <a:p>
            <a:pPr>
              <a:lnSpc>
                <a:spcPts val="4618"/>
              </a:lnSpc>
            </a:pPr>
            <a:r>
              <a:rPr lang="en-US" sz="2886">
                <a:solidFill>
                  <a:srgbClr val="545454"/>
                </a:solidFill>
                <a:latin typeface="Poppins"/>
              </a:rPr>
              <a:t>1)Taking the average of the existing ratings given by similar users and picking the top 5 or 10 movies to recommend to current users.</a:t>
            </a:r>
          </a:p>
          <a:p>
            <a:pPr>
              <a:lnSpc>
                <a:spcPts val="4618"/>
              </a:lnSpc>
            </a:pPr>
            <a:r>
              <a:rPr lang="en-US" sz="2886">
                <a:solidFill>
                  <a:srgbClr val="545454"/>
                </a:solidFill>
                <a:latin typeface="Poppins"/>
              </a:rPr>
              <a:t>   </a:t>
            </a:r>
            <a:r>
              <a:rPr lang="en-US" sz="2886">
                <a:solidFill>
                  <a:srgbClr val="545454"/>
                </a:solidFill>
                <a:latin typeface="Poppins Bold"/>
              </a:rPr>
              <a:t>  </a:t>
            </a:r>
            <a:r>
              <a:rPr lang="en-US" sz="2886" u="sng">
                <a:solidFill>
                  <a:srgbClr val="545454"/>
                </a:solidFill>
                <a:latin typeface="Poppins Bold"/>
              </a:rPr>
              <a:t>problem:</a:t>
            </a:r>
          </a:p>
          <a:p>
            <a:pPr marL="623155" indent="-311578" lvl="1">
              <a:lnSpc>
                <a:spcPts val="4618"/>
              </a:lnSpc>
              <a:buFont typeface="Arial"/>
              <a:buChar char="•"/>
            </a:pPr>
            <a:r>
              <a:rPr lang="en-US" sz="2886">
                <a:solidFill>
                  <a:srgbClr val="545454"/>
                </a:solidFill>
                <a:latin typeface="Poppins"/>
              </a:rPr>
              <a:t>W</a:t>
            </a:r>
            <a:r>
              <a:rPr lang="en-US" sz="2886">
                <a:solidFill>
                  <a:srgbClr val="545454"/>
                </a:solidFill>
                <a:latin typeface="Poppins"/>
              </a:rPr>
              <a:t>e have a group of friends who have similar tastes in movies to us. Some of these friends are closer to us in terms of similarity, meaning they have almost identical tastes, while others are a bit farther away, meaning they have some differences in preferences.</a:t>
            </a:r>
          </a:p>
          <a:p>
            <a:pPr marL="623155" indent="-311578" lvl="1">
              <a:lnSpc>
                <a:spcPts val="4618"/>
              </a:lnSpc>
              <a:buFont typeface="Arial"/>
              <a:buChar char="•"/>
            </a:pPr>
            <a:r>
              <a:rPr lang="en-US" sz="2886" u="sng">
                <a:solidFill>
                  <a:srgbClr val="545454"/>
                </a:solidFill>
                <a:latin typeface="Poppins Bold"/>
              </a:rPr>
              <a:t>Solution:</a:t>
            </a:r>
          </a:p>
          <a:p>
            <a:pPr>
              <a:lnSpc>
                <a:spcPts val="4618"/>
              </a:lnSpc>
            </a:pPr>
            <a:r>
              <a:rPr lang="en-US" sz="2886">
                <a:solidFill>
                  <a:srgbClr val="545454"/>
                </a:solidFill>
                <a:latin typeface="Poppins"/>
              </a:rPr>
              <a:t>      </a:t>
            </a:r>
            <a:r>
              <a:rPr lang="en-US" sz="2886">
                <a:solidFill>
                  <a:srgbClr val="545454"/>
                </a:solidFill>
                <a:latin typeface="Poppins"/>
              </a:rPr>
              <a:t>Now, if we want to decide what movie to watch, we might trust the opinions of our close friends more because they're more like us. So, instead of just taking the average of all our friends' ratings, we might give more weight to the ratings of our closest friends. This means their opinions will have a bigger impact on our decision compared to those of your more distant friends.       </a:t>
            </a:r>
          </a:p>
          <a:p>
            <a:pPr>
              <a:lnSpc>
                <a:spcPts val="4618"/>
              </a:lnSpc>
            </a:pPr>
          </a:p>
          <a:p>
            <a:pPr>
              <a:lnSpc>
                <a:spcPts val="4618"/>
              </a:lnSpc>
            </a:pPr>
          </a:p>
          <a:p>
            <a:pPr>
              <a:lnSpc>
                <a:spcPts val="4618"/>
              </a:lnSpc>
            </a:pPr>
          </a:p>
          <a:p>
            <a:pPr>
              <a:lnSpc>
                <a:spcPts val="4618"/>
              </a:lnSpc>
            </a:pPr>
          </a:p>
        </p:txBody>
      </p:sp>
      <p:sp>
        <p:nvSpPr>
          <p:cNvPr name="TextBox 7" id="7"/>
          <p:cNvSpPr txBox="true"/>
          <p:nvPr/>
        </p:nvSpPr>
        <p:spPr>
          <a:xfrm rot="0">
            <a:off x="1233954" y="803967"/>
            <a:ext cx="16508937"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User Based Collaborative Recommendation</a:t>
            </a:r>
          </a:p>
        </p:txBody>
      </p:sp>
      <p:grpSp>
        <p:nvGrpSpPr>
          <p:cNvPr name="Group 8" id="8"/>
          <p:cNvGrpSpPr/>
          <p:nvPr/>
        </p:nvGrpSpPr>
        <p:grpSpPr>
          <a:xfrm rot="0">
            <a:off x="0" y="1722235"/>
            <a:ext cx="6212838" cy="288733"/>
            <a:chOff x="0" y="0"/>
            <a:chExt cx="1636303" cy="76045"/>
          </a:xfrm>
        </p:grpSpPr>
        <p:sp>
          <p:nvSpPr>
            <p:cNvPr name="Freeform 9" id="9"/>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10" id="10"/>
            <p:cNvSpPr txBox="true"/>
            <p:nvPr/>
          </p:nvSpPr>
          <p:spPr>
            <a:xfrm>
              <a:off x="0" y="-38100"/>
              <a:ext cx="1636303" cy="11414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2312988" y="5675340"/>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38549" y="164905"/>
            <a:ext cx="13560534" cy="6965021"/>
          </a:xfrm>
          <a:custGeom>
            <a:avLst/>
            <a:gdLst/>
            <a:ahLst/>
            <a:cxnLst/>
            <a:rect r="r" b="b" t="t" l="l"/>
            <a:pathLst>
              <a:path h="6965021" w="13560534">
                <a:moveTo>
                  <a:pt x="0" y="0"/>
                </a:moveTo>
                <a:lnTo>
                  <a:pt x="13560534" y="0"/>
                </a:lnTo>
                <a:lnTo>
                  <a:pt x="13560534" y="6965021"/>
                </a:lnTo>
                <a:lnTo>
                  <a:pt x="0" y="6965021"/>
                </a:lnTo>
                <a:lnTo>
                  <a:pt x="0" y="0"/>
                </a:lnTo>
                <a:close/>
              </a:path>
            </a:pathLst>
          </a:custGeom>
          <a:blipFill>
            <a:blip r:embed="rId4"/>
            <a:stretch>
              <a:fillRect l="-928" t="-4412" r="-704" b="0"/>
            </a:stretch>
          </a:blipFill>
        </p:spPr>
      </p:sp>
      <p:sp>
        <p:nvSpPr>
          <p:cNvPr name="TextBox 4" id="4"/>
          <p:cNvSpPr txBox="true"/>
          <p:nvPr/>
        </p:nvSpPr>
        <p:spPr>
          <a:xfrm rot="0">
            <a:off x="6052072" y="7197275"/>
            <a:ext cx="11637678" cy="2310130"/>
          </a:xfrm>
          <a:prstGeom prst="rect">
            <a:avLst/>
          </a:prstGeom>
        </p:spPr>
        <p:txBody>
          <a:bodyPr anchor="t" rtlCol="false" tIns="0" lIns="0" bIns="0" rIns="0">
            <a:spAutoFit/>
          </a:bodyPr>
          <a:lstStyle/>
          <a:p>
            <a:pPr>
              <a:lnSpc>
                <a:spcPts val="4640"/>
              </a:lnSpc>
            </a:pPr>
            <a:r>
              <a:rPr lang="en-US" sz="2900">
                <a:solidFill>
                  <a:srgbClr val="D9D9D9"/>
                </a:solidFill>
                <a:latin typeface="Poppins"/>
              </a:rPr>
              <a:t>This recommendation system have some drawback it also recommend the same movie which are already seen by the user previously. And also a possibility of recommending that movie which are not seen by similar users.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2312988" y="5675340"/>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87279" y="792410"/>
            <a:ext cx="12788466" cy="6747805"/>
          </a:xfrm>
          <a:custGeom>
            <a:avLst/>
            <a:gdLst/>
            <a:ahLst/>
            <a:cxnLst/>
            <a:rect r="r" b="b" t="t" l="l"/>
            <a:pathLst>
              <a:path h="6747805" w="12788466">
                <a:moveTo>
                  <a:pt x="0" y="0"/>
                </a:moveTo>
                <a:lnTo>
                  <a:pt x="12788466" y="0"/>
                </a:lnTo>
                <a:lnTo>
                  <a:pt x="12788466" y="6747805"/>
                </a:lnTo>
                <a:lnTo>
                  <a:pt x="0" y="6747805"/>
                </a:lnTo>
                <a:lnTo>
                  <a:pt x="0" y="0"/>
                </a:lnTo>
                <a:close/>
              </a:path>
            </a:pathLst>
          </a:custGeom>
          <a:blipFill>
            <a:blip r:embed="rId4"/>
            <a:stretch>
              <a:fillRect l="0" t="-3213" r="-5584" b="-1449"/>
            </a:stretch>
          </a:blipFill>
        </p:spPr>
      </p:sp>
      <p:sp>
        <p:nvSpPr>
          <p:cNvPr name="TextBox 4" id="4"/>
          <p:cNvSpPr txBox="true"/>
          <p:nvPr/>
        </p:nvSpPr>
        <p:spPr>
          <a:xfrm rot="0">
            <a:off x="3684142" y="154329"/>
            <a:ext cx="8616693" cy="636188"/>
          </a:xfrm>
          <a:prstGeom prst="rect">
            <a:avLst/>
          </a:prstGeom>
        </p:spPr>
        <p:txBody>
          <a:bodyPr anchor="t" rtlCol="false" tIns="0" lIns="0" bIns="0" rIns="0">
            <a:spAutoFit/>
          </a:bodyPr>
          <a:lstStyle/>
          <a:p>
            <a:pPr>
              <a:lnSpc>
                <a:spcPts val="5162"/>
              </a:lnSpc>
            </a:pPr>
            <a:r>
              <a:rPr lang="en-US" sz="3226" u="sng">
                <a:solidFill>
                  <a:srgbClr val="D9D9D9"/>
                </a:solidFill>
                <a:latin typeface="Poppins Bold"/>
              </a:rPr>
              <a:t>Final Recommendation for user id 700</a:t>
            </a:r>
          </a:p>
        </p:txBody>
      </p:sp>
      <p:sp>
        <p:nvSpPr>
          <p:cNvPr name="TextBox 5" id="5"/>
          <p:cNvSpPr txBox="true"/>
          <p:nvPr/>
        </p:nvSpPr>
        <p:spPr>
          <a:xfrm rot="0">
            <a:off x="7327276" y="7574885"/>
            <a:ext cx="10960724" cy="1937266"/>
          </a:xfrm>
          <a:prstGeom prst="rect">
            <a:avLst/>
          </a:prstGeom>
        </p:spPr>
        <p:txBody>
          <a:bodyPr anchor="t" rtlCol="false" tIns="0" lIns="0" bIns="0" rIns="0">
            <a:spAutoFit/>
          </a:bodyPr>
          <a:lstStyle/>
          <a:p>
            <a:pPr>
              <a:lnSpc>
                <a:spcPts val="5162"/>
              </a:lnSpc>
            </a:pPr>
            <a:r>
              <a:rPr lang="en-US" sz="3226">
                <a:solidFill>
                  <a:srgbClr val="D9D9D9"/>
                </a:solidFill>
                <a:latin typeface="Poppins"/>
              </a:rPr>
              <a:t>For the solution of the previous problem define a function and remove that movie which is already seen by the those or none of similar users watched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2312988" y="5675340"/>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18131" y="514560"/>
            <a:ext cx="10086324" cy="3153326"/>
          </a:xfrm>
          <a:custGeom>
            <a:avLst/>
            <a:gdLst/>
            <a:ahLst/>
            <a:cxnLst/>
            <a:rect r="r" b="b" t="t" l="l"/>
            <a:pathLst>
              <a:path h="3153326" w="10086324">
                <a:moveTo>
                  <a:pt x="0" y="0"/>
                </a:moveTo>
                <a:lnTo>
                  <a:pt x="10086324" y="0"/>
                </a:lnTo>
                <a:lnTo>
                  <a:pt x="10086324" y="3153327"/>
                </a:lnTo>
                <a:lnTo>
                  <a:pt x="0" y="3153327"/>
                </a:lnTo>
                <a:lnTo>
                  <a:pt x="0" y="0"/>
                </a:lnTo>
                <a:close/>
              </a:path>
            </a:pathLst>
          </a:custGeom>
          <a:blipFill>
            <a:blip r:embed="rId4"/>
            <a:stretch>
              <a:fillRect l="0" t="0" r="0" b="0"/>
            </a:stretch>
          </a:blipFill>
        </p:spPr>
      </p:sp>
      <p:sp>
        <p:nvSpPr>
          <p:cNvPr name="Freeform 4" id="4"/>
          <p:cNvSpPr/>
          <p:nvPr/>
        </p:nvSpPr>
        <p:spPr>
          <a:xfrm flipH="false" flipV="false" rot="0">
            <a:off x="7418131" y="3867758"/>
            <a:ext cx="10086324" cy="5965452"/>
          </a:xfrm>
          <a:custGeom>
            <a:avLst/>
            <a:gdLst/>
            <a:ahLst/>
            <a:cxnLst/>
            <a:rect r="r" b="b" t="t" l="l"/>
            <a:pathLst>
              <a:path h="5965452" w="10086324">
                <a:moveTo>
                  <a:pt x="0" y="0"/>
                </a:moveTo>
                <a:lnTo>
                  <a:pt x="10086324" y="0"/>
                </a:lnTo>
                <a:lnTo>
                  <a:pt x="10086324" y="5965452"/>
                </a:lnTo>
                <a:lnTo>
                  <a:pt x="0" y="5965452"/>
                </a:lnTo>
                <a:lnTo>
                  <a:pt x="0" y="0"/>
                </a:lnTo>
                <a:close/>
              </a:path>
            </a:pathLst>
          </a:custGeom>
          <a:blipFill>
            <a:blip r:embed="rId5"/>
            <a:stretch>
              <a:fillRect l="0" t="0" r="0" b="0"/>
            </a:stretch>
          </a:blipFill>
        </p:spPr>
      </p:sp>
      <p:sp>
        <p:nvSpPr>
          <p:cNvPr name="TextBox 5" id="5"/>
          <p:cNvSpPr txBox="true"/>
          <p:nvPr/>
        </p:nvSpPr>
        <p:spPr>
          <a:xfrm rot="0">
            <a:off x="249662" y="1929298"/>
            <a:ext cx="6848612" cy="6656855"/>
          </a:xfrm>
          <a:prstGeom prst="rect">
            <a:avLst/>
          </a:prstGeom>
        </p:spPr>
        <p:txBody>
          <a:bodyPr anchor="t" rtlCol="false" tIns="0" lIns="0" bIns="0" rIns="0">
            <a:spAutoFit/>
          </a:bodyPr>
          <a:lstStyle/>
          <a:p>
            <a:pPr>
              <a:lnSpc>
                <a:spcPts val="5301"/>
              </a:lnSpc>
            </a:pPr>
            <a:r>
              <a:rPr lang="en-US" sz="3313">
                <a:solidFill>
                  <a:srgbClr val="D9D9D9"/>
                </a:solidFill>
                <a:latin typeface="Poppins"/>
              </a:rPr>
              <a:t>In the previous slide, we generated the recommendation for user ID 700 in the same way we created the function in which we can put any user ID, number of recommended movies and number of similar users so we get the recommended movie on the basis of current user id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722235"/>
            <a:chOff x="0" y="0"/>
            <a:chExt cx="4816593" cy="453593"/>
          </a:xfrm>
        </p:grpSpPr>
        <p:sp>
          <p:nvSpPr>
            <p:cNvPr name="Freeform 3" id="3"/>
            <p:cNvSpPr/>
            <p:nvPr/>
          </p:nvSpPr>
          <p:spPr>
            <a:xfrm flipH="false" flipV="false" rot="0">
              <a:off x="0" y="0"/>
              <a:ext cx="4816592" cy="453593"/>
            </a:xfrm>
            <a:custGeom>
              <a:avLst/>
              <a:gdLst/>
              <a:ahLst/>
              <a:cxnLst/>
              <a:rect r="r" b="b" t="t" l="l"/>
              <a:pathLst>
                <a:path h="453593" w="4816592">
                  <a:moveTo>
                    <a:pt x="0" y="0"/>
                  </a:moveTo>
                  <a:lnTo>
                    <a:pt x="4816592" y="0"/>
                  </a:lnTo>
                  <a:lnTo>
                    <a:pt x="4816592" y="453593"/>
                  </a:lnTo>
                  <a:lnTo>
                    <a:pt x="0" y="453593"/>
                  </a:lnTo>
                  <a:close/>
                </a:path>
              </a:pathLst>
            </a:custGeom>
            <a:solidFill>
              <a:srgbClr val="071C42"/>
            </a:solidFill>
          </p:spPr>
        </p:sp>
        <p:sp>
          <p:nvSpPr>
            <p:cNvPr name="TextBox 4" id="4"/>
            <p:cNvSpPr txBox="true"/>
            <p:nvPr/>
          </p:nvSpPr>
          <p:spPr>
            <a:xfrm>
              <a:off x="0" y="-38100"/>
              <a:ext cx="4816593" cy="491693"/>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Light"/>
                </a:rPr>
                <a:t>c</a:t>
              </a:r>
            </a:p>
          </p:txBody>
        </p:sp>
      </p:grpSp>
      <p:grpSp>
        <p:nvGrpSpPr>
          <p:cNvPr name="Group 5" id="5"/>
          <p:cNvGrpSpPr/>
          <p:nvPr/>
        </p:nvGrpSpPr>
        <p:grpSpPr>
          <a:xfrm rot="0">
            <a:off x="0" y="1722235"/>
            <a:ext cx="6212838" cy="288733"/>
            <a:chOff x="0" y="0"/>
            <a:chExt cx="1636303" cy="76045"/>
          </a:xfrm>
        </p:grpSpPr>
        <p:sp>
          <p:nvSpPr>
            <p:cNvPr name="Freeform 6" id="6"/>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7" id="7"/>
            <p:cNvSpPr txBox="true"/>
            <p:nvPr/>
          </p:nvSpPr>
          <p:spPr>
            <a:xfrm>
              <a:off x="0" y="-38100"/>
              <a:ext cx="1636303" cy="114145"/>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53055" y="2474728"/>
            <a:ext cx="17581891" cy="2668772"/>
          </a:xfrm>
          <a:custGeom>
            <a:avLst/>
            <a:gdLst/>
            <a:ahLst/>
            <a:cxnLst/>
            <a:rect r="r" b="b" t="t" l="l"/>
            <a:pathLst>
              <a:path h="2668772" w="17581891">
                <a:moveTo>
                  <a:pt x="0" y="0"/>
                </a:moveTo>
                <a:lnTo>
                  <a:pt x="17581890" y="0"/>
                </a:lnTo>
                <a:lnTo>
                  <a:pt x="17581890" y="2668772"/>
                </a:lnTo>
                <a:lnTo>
                  <a:pt x="0" y="2668772"/>
                </a:lnTo>
                <a:lnTo>
                  <a:pt x="0" y="0"/>
                </a:lnTo>
                <a:close/>
              </a:path>
            </a:pathLst>
          </a:custGeom>
          <a:blipFill>
            <a:blip r:embed="rId2"/>
            <a:stretch>
              <a:fillRect l="0" t="-3560" r="0" b="-13353"/>
            </a:stretch>
          </a:blipFill>
        </p:spPr>
      </p:sp>
      <p:sp>
        <p:nvSpPr>
          <p:cNvPr name="Freeform 9" id="9"/>
          <p:cNvSpPr/>
          <p:nvPr/>
        </p:nvSpPr>
        <p:spPr>
          <a:xfrm flipH="false" flipV="false" rot="0">
            <a:off x="860546" y="5397009"/>
            <a:ext cx="16566908" cy="2627792"/>
          </a:xfrm>
          <a:custGeom>
            <a:avLst/>
            <a:gdLst/>
            <a:ahLst/>
            <a:cxnLst/>
            <a:rect r="r" b="b" t="t" l="l"/>
            <a:pathLst>
              <a:path h="2627792" w="16566908">
                <a:moveTo>
                  <a:pt x="0" y="0"/>
                </a:moveTo>
                <a:lnTo>
                  <a:pt x="16566908" y="0"/>
                </a:lnTo>
                <a:lnTo>
                  <a:pt x="16566908" y="2627792"/>
                </a:lnTo>
                <a:lnTo>
                  <a:pt x="0" y="2627792"/>
                </a:lnTo>
                <a:lnTo>
                  <a:pt x="0" y="0"/>
                </a:lnTo>
                <a:close/>
              </a:path>
            </a:pathLst>
          </a:custGeom>
          <a:blipFill>
            <a:blip r:embed="rId3"/>
            <a:stretch>
              <a:fillRect l="0" t="0" r="0" b="0"/>
            </a:stretch>
          </a:blipFill>
        </p:spPr>
      </p:sp>
      <p:sp>
        <p:nvSpPr>
          <p:cNvPr name="TextBox 10" id="10"/>
          <p:cNvSpPr txBox="true"/>
          <p:nvPr/>
        </p:nvSpPr>
        <p:spPr>
          <a:xfrm rot="0">
            <a:off x="3747275" y="803967"/>
            <a:ext cx="16508937"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Item Based Recommendation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2312988" y="5675340"/>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4692" y="0"/>
            <a:ext cx="16758615" cy="7052584"/>
          </a:xfrm>
          <a:custGeom>
            <a:avLst/>
            <a:gdLst/>
            <a:ahLst/>
            <a:cxnLst/>
            <a:rect r="r" b="b" t="t" l="l"/>
            <a:pathLst>
              <a:path h="7052584" w="16758615">
                <a:moveTo>
                  <a:pt x="0" y="0"/>
                </a:moveTo>
                <a:lnTo>
                  <a:pt x="16758616" y="0"/>
                </a:lnTo>
                <a:lnTo>
                  <a:pt x="16758616" y="7052584"/>
                </a:lnTo>
                <a:lnTo>
                  <a:pt x="0" y="7052584"/>
                </a:lnTo>
                <a:lnTo>
                  <a:pt x="0" y="0"/>
                </a:lnTo>
                <a:close/>
              </a:path>
            </a:pathLst>
          </a:custGeom>
          <a:blipFill>
            <a:blip r:embed="rId4"/>
            <a:stretch>
              <a:fillRect l="0" t="0" r="0" b="0"/>
            </a:stretch>
          </a:blipFill>
        </p:spPr>
      </p:sp>
      <p:sp>
        <p:nvSpPr>
          <p:cNvPr name="TextBox 4" id="4"/>
          <p:cNvSpPr txBox="true"/>
          <p:nvPr/>
        </p:nvSpPr>
        <p:spPr>
          <a:xfrm rot="0">
            <a:off x="8269904" y="7062145"/>
            <a:ext cx="9517411" cy="2656747"/>
          </a:xfrm>
          <a:prstGeom prst="rect">
            <a:avLst/>
          </a:prstGeom>
        </p:spPr>
        <p:txBody>
          <a:bodyPr anchor="t" rtlCol="false" tIns="0" lIns="0" bIns="0" rIns="0">
            <a:spAutoFit/>
          </a:bodyPr>
          <a:lstStyle/>
          <a:p>
            <a:pPr>
              <a:lnSpc>
                <a:spcPts val="4240"/>
              </a:lnSpc>
            </a:pPr>
            <a:r>
              <a:rPr lang="en-US" sz="2650">
                <a:solidFill>
                  <a:srgbClr val="D9D9D9"/>
                </a:solidFill>
                <a:latin typeface="Poppins"/>
              </a:rPr>
              <a:t>We have trained  KNN model to discover closely related movies based on the input movie. Using this model, we recommended the top movies that closely match the given one, ensuring better alignment with the user's preferences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2312988" y="5675340"/>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341177" y="6897382"/>
            <a:ext cx="9517411" cy="3190256"/>
          </a:xfrm>
          <a:prstGeom prst="rect">
            <a:avLst/>
          </a:prstGeom>
        </p:spPr>
        <p:txBody>
          <a:bodyPr anchor="t" rtlCol="false" tIns="0" lIns="0" bIns="0" rIns="0">
            <a:spAutoFit/>
          </a:bodyPr>
          <a:lstStyle/>
          <a:p>
            <a:pPr>
              <a:lnSpc>
                <a:spcPts val="4240"/>
              </a:lnSpc>
            </a:pPr>
            <a:r>
              <a:rPr lang="en-US" sz="2650">
                <a:solidFill>
                  <a:srgbClr val="D9D9D9"/>
                </a:solidFill>
                <a:latin typeface="Poppins"/>
              </a:rPr>
              <a:t>In this input function we can see that if we entered the wrong movie name then it recommended the similar movie name . The significance of this function is that because mostly movie name have year and number so most of the people do not  remember about these things so this is the better solution in my opinion. </a:t>
            </a:r>
          </a:p>
        </p:txBody>
      </p:sp>
      <p:sp>
        <p:nvSpPr>
          <p:cNvPr name="Freeform 4" id="4"/>
          <p:cNvSpPr/>
          <p:nvPr/>
        </p:nvSpPr>
        <p:spPr>
          <a:xfrm flipH="false" flipV="false" rot="0">
            <a:off x="529791" y="0"/>
            <a:ext cx="13501434" cy="6684663"/>
          </a:xfrm>
          <a:custGeom>
            <a:avLst/>
            <a:gdLst/>
            <a:ahLst/>
            <a:cxnLst/>
            <a:rect r="r" b="b" t="t" l="l"/>
            <a:pathLst>
              <a:path h="6684663" w="13501434">
                <a:moveTo>
                  <a:pt x="0" y="0"/>
                </a:moveTo>
                <a:lnTo>
                  <a:pt x="13501434" y="0"/>
                </a:lnTo>
                <a:lnTo>
                  <a:pt x="13501434" y="6684663"/>
                </a:lnTo>
                <a:lnTo>
                  <a:pt x="0" y="6684663"/>
                </a:lnTo>
                <a:lnTo>
                  <a:pt x="0" y="0"/>
                </a:lnTo>
                <a:close/>
              </a:path>
            </a:pathLst>
          </a:custGeom>
          <a:blipFill>
            <a:blip r:embed="rId4"/>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722235"/>
            <a:chOff x="0" y="0"/>
            <a:chExt cx="4816593" cy="453593"/>
          </a:xfrm>
        </p:grpSpPr>
        <p:sp>
          <p:nvSpPr>
            <p:cNvPr name="Freeform 3" id="3"/>
            <p:cNvSpPr/>
            <p:nvPr/>
          </p:nvSpPr>
          <p:spPr>
            <a:xfrm flipH="false" flipV="false" rot="0">
              <a:off x="0" y="0"/>
              <a:ext cx="4816592" cy="453593"/>
            </a:xfrm>
            <a:custGeom>
              <a:avLst/>
              <a:gdLst/>
              <a:ahLst/>
              <a:cxnLst/>
              <a:rect r="r" b="b" t="t" l="l"/>
              <a:pathLst>
                <a:path h="453593" w="4816592">
                  <a:moveTo>
                    <a:pt x="0" y="0"/>
                  </a:moveTo>
                  <a:lnTo>
                    <a:pt x="4816592" y="0"/>
                  </a:lnTo>
                  <a:lnTo>
                    <a:pt x="4816592" y="453593"/>
                  </a:lnTo>
                  <a:lnTo>
                    <a:pt x="0" y="453593"/>
                  </a:lnTo>
                  <a:close/>
                </a:path>
              </a:pathLst>
            </a:custGeom>
            <a:solidFill>
              <a:srgbClr val="071C42"/>
            </a:solidFill>
          </p:spPr>
        </p:sp>
        <p:sp>
          <p:nvSpPr>
            <p:cNvPr name="TextBox 4" id="4"/>
            <p:cNvSpPr txBox="true"/>
            <p:nvPr/>
          </p:nvSpPr>
          <p:spPr>
            <a:xfrm>
              <a:off x="0" y="-38100"/>
              <a:ext cx="4816593" cy="491693"/>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Light"/>
                </a:rPr>
                <a:t>c</a:t>
              </a:r>
            </a:p>
          </p:txBody>
        </p:sp>
      </p:grpSp>
      <p:grpSp>
        <p:nvGrpSpPr>
          <p:cNvPr name="Group 5" id="5"/>
          <p:cNvGrpSpPr/>
          <p:nvPr/>
        </p:nvGrpSpPr>
        <p:grpSpPr>
          <a:xfrm rot="0">
            <a:off x="0" y="1722235"/>
            <a:ext cx="6212838" cy="288733"/>
            <a:chOff x="0" y="0"/>
            <a:chExt cx="1636303" cy="76045"/>
          </a:xfrm>
        </p:grpSpPr>
        <p:sp>
          <p:nvSpPr>
            <p:cNvPr name="Freeform 6" id="6"/>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7" id="7"/>
            <p:cNvSpPr txBox="true"/>
            <p:nvPr/>
          </p:nvSpPr>
          <p:spPr>
            <a:xfrm>
              <a:off x="0" y="-38100"/>
              <a:ext cx="1636303" cy="114145"/>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570391" y="3781134"/>
            <a:ext cx="10562724" cy="3085210"/>
          </a:xfrm>
          <a:custGeom>
            <a:avLst/>
            <a:gdLst/>
            <a:ahLst/>
            <a:cxnLst/>
            <a:rect r="r" b="b" t="t" l="l"/>
            <a:pathLst>
              <a:path h="3085210" w="10562724">
                <a:moveTo>
                  <a:pt x="0" y="0"/>
                </a:moveTo>
                <a:lnTo>
                  <a:pt x="10562724" y="0"/>
                </a:lnTo>
                <a:lnTo>
                  <a:pt x="10562724" y="3085211"/>
                </a:lnTo>
                <a:lnTo>
                  <a:pt x="0" y="3085211"/>
                </a:lnTo>
                <a:lnTo>
                  <a:pt x="0" y="0"/>
                </a:lnTo>
                <a:close/>
              </a:path>
            </a:pathLst>
          </a:custGeom>
          <a:blipFill>
            <a:blip r:embed="rId2"/>
            <a:stretch>
              <a:fillRect l="0" t="0" r="0" b="0"/>
            </a:stretch>
          </a:blipFill>
        </p:spPr>
      </p:sp>
      <p:sp>
        <p:nvSpPr>
          <p:cNvPr name="Freeform 9" id="9"/>
          <p:cNvSpPr/>
          <p:nvPr/>
        </p:nvSpPr>
        <p:spPr>
          <a:xfrm flipH="false" flipV="false" rot="0">
            <a:off x="1876232" y="7461099"/>
            <a:ext cx="14695525" cy="2633288"/>
          </a:xfrm>
          <a:custGeom>
            <a:avLst/>
            <a:gdLst/>
            <a:ahLst/>
            <a:cxnLst/>
            <a:rect r="r" b="b" t="t" l="l"/>
            <a:pathLst>
              <a:path h="2633288" w="14695525">
                <a:moveTo>
                  <a:pt x="0" y="0"/>
                </a:moveTo>
                <a:lnTo>
                  <a:pt x="14695525" y="0"/>
                </a:lnTo>
                <a:lnTo>
                  <a:pt x="14695525" y="2633288"/>
                </a:lnTo>
                <a:lnTo>
                  <a:pt x="0" y="2633288"/>
                </a:lnTo>
                <a:lnTo>
                  <a:pt x="0" y="0"/>
                </a:lnTo>
                <a:close/>
              </a:path>
            </a:pathLst>
          </a:custGeom>
          <a:blipFill>
            <a:blip r:embed="rId3"/>
            <a:stretch>
              <a:fillRect l="0" t="-5298" r="0" b="-5298"/>
            </a:stretch>
          </a:blipFill>
        </p:spPr>
      </p:sp>
      <p:sp>
        <p:nvSpPr>
          <p:cNvPr name="Freeform 10" id="10"/>
          <p:cNvSpPr/>
          <p:nvPr/>
        </p:nvSpPr>
        <p:spPr>
          <a:xfrm flipH="false" flipV="false" rot="0">
            <a:off x="1876232" y="3526298"/>
            <a:ext cx="14695525" cy="3893718"/>
          </a:xfrm>
          <a:custGeom>
            <a:avLst/>
            <a:gdLst/>
            <a:ahLst/>
            <a:cxnLst/>
            <a:rect r="r" b="b" t="t" l="l"/>
            <a:pathLst>
              <a:path h="3893718" w="14695525">
                <a:moveTo>
                  <a:pt x="0" y="0"/>
                </a:moveTo>
                <a:lnTo>
                  <a:pt x="14695525" y="0"/>
                </a:lnTo>
                <a:lnTo>
                  <a:pt x="14695525" y="3893718"/>
                </a:lnTo>
                <a:lnTo>
                  <a:pt x="0" y="3893718"/>
                </a:lnTo>
                <a:lnTo>
                  <a:pt x="0" y="0"/>
                </a:lnTo>
                <a:close/>
              </a:path>
            </a:pathLst>
          </a:custGeom>
          <a:blipFill>
            <a:blip r:embed="rId4"/>
            <a:stretch>
              <a:fillRect l="0" t="-5118" r="0" b="-5118"/>
            </a:stretch>
          </a:blipFill>
        </p:spPr>
      </p:sp>
      <p:sp>
        <p:nvSpPr>
          <p:cNvPr name="TextBox 11" id="11"/>
          <p:cNvSpPr txBox="true"/>
          <p:nvPr/>
        </p:nvSpPr>
        <p:spPr>
          <a:xfrm rot="0">
            <a:off x="1233954" y="2119313"/>
            <a:ext cx="7083247" cy="356235"/>
          </a:xfrm>
          <a:prstGeom prst="rect">
            <a:avLst/>
          </a:prstGeom>
        </p:spPr>
        <p:txBody>
          <a:bodyPr anchor="t" rtlCol="false" tIns="0" lIns="0" bIns="0" rIns="0">
            <a:spAutoFit/>
          </a:bodyPr>
          <a:lstStyle/>
          <a:p>
            <a:pPr>
              <a:lnSpc>
                <a:spcPts val="2880"/>
              </a:lnSpc>
            </a:pPr>
          </a:p>
        </p:txBody>
      </p:sp>
      <p:sp>
        <p:nvSpPr>
          <p:cNvPr name="TextBox 12" id="12"/>
          <p:cNvSpPr txBox="true"/>
          <p:nvPr/>
        </p:nvSpPr>
        <p:spPr>
          <a:xfrm rot="0">
            <a:off x="2519839" y="803967"/>
            <a:ext cx="16508937"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Knowledge Based Recommendation</a:t>
            </a:r>
          </a:p>
        </p:txBody>
      </p:sp>
      <p:sp>
        <p:nvSpPr>
          <p:cNvPr name="TextBox 13" id="13"/>
          <p:cNvSpPr txBox="true"/>
          <p:nvPr/>
        </p:nvSpPr>
        <p:spPr>
          <a:xfrm rot="0">
            <a:off x="1876232" y="1828501"/>
            <a:ext cx="14535536" cy="1656715"/>
          </a:xfrm>
          <a:prstGeom prst="rect">
            <a:avLst/>
          </a:prstGeom>
        </p:spPr>
        <p:txBody>
          <a:bodyPr anchor="t" rtlCol="false" tIns="0" lIns="0" bIns="0" rIns="0">
            <a:spAutoFit/>
          </a:bodyPr>
          <a:lstStyle/>
          <a:p>
            <a:pPr algn="ctr">
              <a:lnSpc>
                <a:spcPts val="2659"/>
              </a:lnSpc>
            </a:pPr>
            <a:r>
              <a:rPr lang="en-US" sz="1899">
                <a:solidFill>
                  <a:srgbClr val="000000"/>
                </a:solidFill>
                <a:latin typeface="Open Sans Light"/>
              </a:rPr>
              <a:t>Knowledge-based recommendation system:</a:t>
            </a:r>
          </a:p>
          <a:p>
            <a:pPr algn="ctr">
              <a:lnSpc>
                <a:spcPts val="2659"/>
              </a:lnSpc>
            </a:pPr>
            <a:r>
              <a:rPr lang="en-US" sz="1899">
                <a:solidFill>
                  <a:srgbClr val="000000"/>
                </a:solidFill>
                <a:latin typeface="Open Sans Light"/>
              </a:rPr>
              <a:t>Knowledge-based recommendation system is a type of recommendation system that provides personalized recommendations by analyzing the preferences of users and also that particular item fit for the user based on the item database.</a:t>
            </a:r>
          </a:p>
          <a:p>
            <a:pPr algn="ctr">
              <a:lnSpc>
                <a:spcPts val="2659"/>
              </a:lnSpc>
              <a:spcBef>
                <a:spcPct val="0"/>
              </a:spcBef>
            </a:pPr>
            <a:r>
              <a:rPr lang="en-US" sz="1899">
                <a:solidFill>
                  <a:srgbClr val="000000"/>
                </a:solidFill>
                <a:latin typeface="Open Sans Light"/>
              </a:rPr>
              <a:t>Example- In the case of the movie recommendation where a user specifies their preferences for movies based on genres, actors, directors, release year, and ratings.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2312988" y="5675340"/>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341177" y="4018300"/>
            <a:ext cx="9517411" cy="2123239"/>
          </a:xfrm>
          <a:prstGeom prst="rect">
            <a:avLst/>
          </a:prstGeom>
        </p:spPr>
        <p:txBody>
          <a:bodyPr anchor="t" rtlCol="false" tIns="0" lIns="0" bIns="0" rIns="0">
            <a:spAutoFit/>
          </a:bodyPr>
          <a:lstStyle/>
          <a:p>
            <a:pPr>
              <a:lnSpc>
                <a:spcPts val="4240"/>
              </a:lnSpc>
            </a:pPr>
            <a:r>
              <a:rPr lang="en-US" sz="2650">
                <a:solidFill>
                  <a:srgbClr val="D9D9D9"/>
                </a:solidFill>
                <a:latin typeface="Poppins"/>
              </a:rPr>
              <a:t>The drawback of this recommendation is main initially when we seen above there have some movie which have rating 5 star but users have very few so by raitng recommendation is not much correct.</a:t>
            </a:r>
          </a:p>
        </p:txBody>
      </p:sp>
      <p:sp>
        <p:nvSpPr>
          <p:cNvPr name="Freeform 4" id="4"/>
          <p:cNvSpPr/>
          <p:nvPr/>
        </p:nvSpPr>
        <p:spPr>
          <a:xfrm flipH="false" flipV="false" rot="0">
            <a:off x="330776" y="1671009"/>
            <a:ext cx="7417593" cy="7867735"/>
          </a:xfrm>
          <a:custGeom>
            <a:avLst/>
            <a:gdLst/>
            <a:ahLst/>
            <a:cxnLst/>
            <a:rect r="r" b="b" t="t" l="l"/>
            <a:pathLst>
              <a:path h="7867735" w="7417593">
                <a:moveTo>
                  <a:pt x="0" y="0"/>
                </a:moveTo>
                <a:lnTo>
                  <a:pt x="7417593" y="0"/>
                </a:lnTo>
                <a:lnTo>
                  <a:pt x="7417593" y="7867736"/>
                </a:lnTo>
                <a:lnTo>
                  <a:pt x="0" y="7867736"/>
                </a:lnTo>
                <a:lnTo>
                  <a:pt x="0" y="0"/>
                </a:lnTo>
                <a:close/>
              </a:path>
            </a:pathLst>
          </a:custGeom>
          <a:blipFill>
            <a:blip r:embed="rId4"/>
            <a:stretch>
              <a:fillRect l="0" t="-1993" r="0" b="-5520"/>
            </a:stretch>
          </a:blipFill>
        </p:spPr>
      </p:sp>
      <p:sp>
        <p:nvSpPr>
          <p:cNvPr name="TextBox 5" id="5"/>
          <p:cNvSpPr txBox="true"/>
          <p:nvPr/>
        </p:nvSpPr>
        <p:spPr>
          <a:xfrm rot="0">
            <a:off x="3891320" y="360679"/>
            <a:ext cx="10800321" cy="668021"/>
          </a:xfrm>
          <a:prstGeom prst="rect">
            <a:avLst/>
          </a:prstGeom>
        </p:spPr>
        <p:txBody>
          <a:bodyPr anchor="t" rtlCol="false" tIns="0" lIns="0" bIns="0" rIns="0">
            <a:spAutoFit/>
          </a:bodyPr>
          <a:lstStyle/>
          <a:p>
            <a:pPr>
              <a:lnSpc>
                <a:spcPts val="5359"/>
              </a:lnSpc>
            </a:pPr>
            <a:r>
              <a:rPr lang="en-US" sz="3349">
                <a:solidFill>
                  <a:srgbClr val="D9D9D9"/>
                </a:solidFill>
                <a:latin typeface="Poppins Bold"/>
              </a:rPr>
              <a:t>Recommendation based on the average ratings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2312988" y="5675340"/>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934887" y="7901962"/>
            <a:ext cx="9517411" cy="1056222"/>
          </a:xfrm>
          <a:prstGeom prst="rect">
            <a:avLst/>
          </a:prstGeom>
        </p:spPr>
        <p:txBody>
          <a:bodyPr anchor="t" rtlCol="false" tIns="0" lIns="0" bIns="0" rIns="0">
            <a:spAutoFit/>
          </a:bodyPr>
          <a:lstStyle/>
          <a:p>
            <a:pPr>
              <a:lnSpc>
                <a:spcPts val="4240"/>
              </a:lnSpc>
            </a:pPr>
            <a:r>
              <a:rPr lang="en-US" sz="2650">
                <a:solidFill>
                  <a:srgbClr val="D9D9D9"/>
                </a:solidFill>
                <a:latin typeface="Poppins"/>
              </a:rPr>
              <a:t>From this output we can seen that most of the avg 5 rating have less number of user who watched the movie</a:t>
            </a:r>
          </a:p>
        </p:txBody>
      </p:sp>
      <p:sp>
        <p:nvSpPr>
          <p:cNvPr name="Freeform 4" id="4"/>
          <p:cNvSpPr/>
          <p:nvPr/>
        </p:nvSpPr>
        <p:spPr>
          <a:xfrm flipH="false" flipV="false" rot="0">
            <a:off x="1251443" y="178391"/>
            <a:ext cx="13366889" cy="7295050"/>
          </a:xfrm>
          <a:custGeom>
            <a:avLst/>
            <a:gdLst/>
            <a:ahLst/>
            <a:cxnLst/>
            <a:rect r="r" b="b" t="t" l="l"/>
            <a:pathLst>
              <a:path h="7295050" w="13366889">
                <a:moveTo>
                  <a:pt x="0" y="0"/>
                </a:moveTo>
                <a:lnTo>
                  <a:pt x="13366889" y="0"/>
                </a:lnTo>
                <a:lnTo>
                  <a:pt x="13366889" y="7295050"/>
                </a:lnTo>
                <a:lnTo>
                  <a:pt x="0" y="7295050"/>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10853278" y="2615657"/>
            <a:ext cx="10946941" cy="8896877"/>
          </a:xfrm>
          <a:custGeom>
            <a:avLst/>
            <a:gdLst/>
            <a:ahLst/>
            <a:cxnLst/>
            <a:rect r="r" b="b" t="t" l="l"/>
            <a:pathLst>
              <a:path h="8896877" w="10946941">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78744" y="-1718684"/>
            <a:ext cx="5643741" cy="4114800"/>
          </a:xfrm>
          <a:custGeom>
            <a:avLst/>
            <a:gdLst/>
            <a:ahLst/>
            <a:cxnLst/>
            <a:rect r="r" b="b" t="t" l="l"/>
            <a:pathLst>
              <a:path h="4114800" w="5643741">
                <a:moveTo>
                  <a:pt x="0" y="0"/>
                </a:moveTo>
                <a:lnTo>
                  <a:pt x="5643741" y="0"/>
                </a:lnTo>
                <a:lnTo>
                  <a:pt x="564374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806610" y="817243"/>
            <a:ext cx="14674781" cy="1578874"/>
          </a:xfrm>
          <a:prstGeom prst="rect">
            <a:avLst/>
          </a:prstGeom>
        </p:spPr>
        <p:txBody>
          <a:bodyPr anchor="t" rtlCol="false" tIns="0" lIns="0" bIns="0" rIns="0">
            <a:spAutoFit/>
          </a:bodyPr>
          <a:lstStyle/>
          <a:p>
            <a:pPr>
              <a:lnSpc>
                <a:spcPts val="12200"/>
              </a:lnSpc>
            </a:pPr>
            <a:r>
              <a:rPr lang="en-US" sz="8714" spc="-148">
                <a:solidFill>
                  <a:srgbClr val="FFFFFF"/>
                </a:solidFill>
                <a:latin typeface="Poppins Bold"/>
              </a:rPr>
              <a:t>Recommendation System</a:t>
            </a:r>
          </a:p>
        </p:txBody>
      </p:sp>
      <p:sp>
        <p:nvSpPr>
          <p:cNvPr name="TextBox 5" id="5"/>
          <p:cNvSpPr txBox="true"/>
          <p:nvPr/>
        </p:nvSpPr>
        <p:spPr>
          <a:xfrm rot="0">
            <a:off x="2519337" y="3148874"/>
            <a:ext cx="11550255" cy="3836853"/>
          </a:xfrm>
          <a:prstGeom prst="rect">
            <a:avLst/>
          </a:prstGeom>
        </p:spPr>
        <p:txBody>
          <a:bodyPr anchor="t" rtlCol="false" tIns="0" lIns="0" bIns="0" rIns="0">
            <a:spAutoFit/>
          </a:bodyPr>
          <a:lstStyle/>
          <a:p>
            <a:pPr>
              <a:lnSpc>
                <a:spcPts val="5100"/>
              </a:lnSpc>
            </a:pPr>
            <a:r>
              <a:rPr lang="en-US" sz="3188">
                <a:solidFill>
                  <a:srgbClr val="D9D9D9"/>
                </a:solidFill>
                <a:latin typeface="Poppins"/>
              </a:rPr>
              <a:t>A recommendation system, or recommender system, is an AI algorithm that uses data to suggest items to users based on their interests, preferences, and patterns. In the case of the movie recommendation system, it  is a  way to describe a process that tries to predict our preferred items based on our or people similar to us.</a:t>
            </a:r>
          </a:p>
        </p:txBody>
      </p:sp>
      <p:grpSp>
        <p:nvGrpSpPr>
          <p:cNvPr name="Group 6" id="6"/>
          <p:cNvGrpSpPr/>
          <p:nvPr/>
        </p:nvGrpSpPr>
        <p:grpSpPr>
          <a:xfrm rot="0">
            <a:off x="0" y="9998267"/>
            <a:ext cx="9144000" cy="288733"/>
            <a:chOff x="0" y="0"/>
            <a:chExt cx="2408296" cy="76045"/>
          </a:xfrm>
        </p:grpSpPr>
        <p:sp>
          <p:nvSpPr>
            <p:cNvPr name="Freeform 7" id="7"/>
            <p:cNvSpPr/>
            <p:nvPr/>
          </p:nvSpPr>
          <p:spPr>
            <a:xfrm flipH="false" flipV="false" rot="0">
              <a:off x="0" y="0"/>
              <a:ext cx="2408296" cy="76045"/>
            </a:xfrm>
            <a:custGeom>
              <a:avLst/>
              <a:gdLst/>
              <a:ahLst/>
              <a:cxnLst/>
              <a:rect r="r" b="b" t="t" l="l"/>
              <a:pathLst>
                <a:path h="76045" w="2408296">
                  <a:moveTo>
                    <a:pt x="0" y="0"/>
                  </a:moveTo>
                  <a:lnTo>
                    <a:pt x="2408296" y="0"/>
                  </a:lnTo>
                  <a:lnTo>
                    <a:pt x="2408296" y="76045"/>
                  </a:lnTo>
                  <a:lnTo>
                    <a:pt x="0" y="76045"/>
                  </a:lnTo>
                  <a:close/>
                </a:path>
              </a:pathLst>
            </a:custGeom>
            <a:solidFill>
              <a:srgbClr val="3DCAB1"/>
            </a:solidFill>
          </p:spPr>
        </p:sp>
        <p:sp>
          <p:nvSpPr>
            <p:cNvPr name="TextBox 8" id="8"/>
            <p:cNvSpPr txBox="true"/>
            <p:nvPr/>
          </p:nvSpPr>
          <p:spPr>
            <a:xfrm>
              <a:off x="0" y="-38100"/>
              <a:ext cx="2408296" cy="11414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2312988" y="5675340"/>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38906" y="1307757"/>
            <a:ext cx="6153414" cy="4095203"/>
          </a:xfrm>
          <a:custGeom>
            <a:avLst/>
            <a:gdLst/>
            <a:ahLst/>
            <a:cxnLst/>
            <a:rect r="r" b="b" t="t" l="l"/>
            <a:pathLst>
              <a:path h="4095203" w="6153414">
                <a:moveTo>
                  <a:pt x="0" y="0"/>
                </a:moveTo>
                <a:lnTo>
                  <a:pt x="6153414" y="0"/>
                </a:lnTo>
                <a:lnTo>
                  <a:pt x="6153414" y="4095203"/>
                </a:lnTo>
                <a:lnTo>
                  <a:pt x="0" y="4095203"/>
                </a:lnTo>
                <a:lnTo>
                  <a:pt x="0" y="0"/>
                </a:lnTo>
                <a:close/>
              </a:path>
            </a:pathLst>
          </a:custGeom>
          <a:blipFill>
            <a:blip r:embed="rId4"/>
            <a:stretch>
              <a:fillRect l="0" t="0" r="0" b="0"/>
            </a:stretch>
          </a:blipFill>
        </p:spPr>
      </p:sp>
      <p:sp>
        <p:nvSpPr>
          <p:cNvPr name="Freeform 4" id="4"/>
          <p:cNvSpPr/>
          <p:nvPr/>
        </p:nvSpPr>
        <p:spPr>
          <a:xfrm flipH="false" flipV="false" rot="0">
            <a:off x="538906" y="6035549"/>
            <a:ext cx="6153414" cy="3407519"/>
          </a:xfrm>
          <a:custGeom>
            <a:avLst/>
            <a:gdLst/>
            <a:ahLst/>
            <a:cxnLst/>
            <a:rect r="r" b="b" t="t" l="l"/>
            <a:pathLst>
              <a:path h="3407519" w="6153414">
                <a:moveTo>
                  <a:pt x="0" y="0"/>
                </a:moveTo>
                <a:lnTo>
                  <a:pt x="6153414" y="0"/>
                </a:lnTo>
                <a:lnTo>
                  <a:pt x="6153414" y="3407519"/>
                </a:lnTo>
                <a:lnTo>
                  <a:pt x="0" y="3407519"/>
                </a:lnTo>
                <a:lnTo>
                  <a:pt x="0" y="0"/>
                </a:lnTo>
                <a:close/>
              </a:path>
            </a:pathLst>
          </a:custGeom>
          <a:blipFill>
            <a:blip r:embed="rId5"/>
            <a:stretch>
              <a:fillRect l="-1805" t="0" r="-1805" b="0"/>
            </a:stretch>
          </a:blipFill>
        </p:spPr>
      </p:sp>
      <p:sp>
        <p:nvSpPr>
          <p:cNvPr name="TextBox 5" id="5"/>
          <p:cNvSpPr txBox="true"/>
          <p:nvPr/>
        </p:nvSpPr>
        <p:spPr>
          <a:xfrm rot="0">
            <a:off x="8172463" y="7319829"/>
            <a:ext cx="9517411" cy="2123239"/>
          </a:xfrm>
          <a:prstGeom prst="rect">
            <a:avLst/>
          </a:prstGeom>
        </p:spPr>
        <p:txBody>
          <a:bodyPr anchor="t" rtlCol="false" tIns="0" lIns="0" bIns="0" rIns="0">
            <a:spAutoFit/>
          </a:bodyPr>
          <a:lstStyle/>
          <a:p>
            <a:pPr>
              <a:lnSpc>
                <a:spcPts val="4240"/>
              </a:lnSpc>
            </a:pPr>
            <a:r>
              <a:rPr lang="en-US" sz="2650">
                <a:solidFill>
                  <a:srgbClr val="D9D9D9"/>
                </a:solidFill>
                <a:latin typeface="Poppins"/>
              </a:rPr>
              <a:t>The drawback of this recommendation is that there are many movies in which have large number of the users but avg rating is between in 2 to 3 so it is bad recommendation in my point of view.</a:t>
            </a:r>
          </a:p>
        </p:txBody>
      </p:sp>
      <p:sp>
        <p:nvSpPr>
          <p:cNvPr name="TextBox 6" id="6"/>
          <p:cNvSpPr txBox="true"/>
          <p:nvPr/>
        </p:nvSpPr>
        <p:spPr>
          <a:xfrm rot="0">
            <a:off x="3098193" y="360679"/>
            <a:ext cx="11560564" cy="668021"/>
          </a:xfrm>
          <a:prstGeom prst="rect">
            <a:avLst/>
          </a:prstGeom>
        </p:spPr>
        <p:txBody>
          <a:bodyPr anchor="t" rtlCol="false" tIns="0" lIns="0" bIns="0" rIns="0">
            <a:spAutoFit/>
          </a:bodyPr>
          <a:lstStyle/>
          <a:p>
            <a:pPr>
              <a:lnSpc>
                <a:spcPts val="5359"/>
              </a:lnSpc>
            </a:pPr>
            <a:r>
              <a:rPr lang="en-US" sz="3349">
                <a:solidFill>
                  <a:srgbClr val="D9D9D9"/>
                </a:solidFill>
                <a:latin typeface="Poppins Bold"/>
              </a:rPr>
              <a:t>Recommendation to user based on the popularity</a:t>
            </a:r>
            <a:r>
              <a:rPr lang="en-US" sz="3349">
                <a:solidFill>
                  <a:srgbClr val="D9D9D9"/>
                </a:solidFill>
                <a:latin typeface="Poppins"/>
              </a:rPr>
              <a:t> </a:t>
            </a:r>
          </a:p>
        </p:txBody>
      </p:sp>
      <p:sp>
        <p:nvSpPr>
          <p:cNvPr name="TextBox 7" id="7"/>
          <p:cNvSpPr txBox="true"/>
          <p:nvPr/>
        </p:nvSpPr>
        <p:spPr>
          <a:xfrm rot="0">
            <a:off x="8172463" y="1374665"/>
            <a:ext cx="6571470" cy="2123239"/>
          </a:xfrm>
          <a:prstGeom prst="rect">
            <a:avLst/>
          </a:prstGeom>
        </p:spPr>
        <p:txBody>
          <a:bodyPr anchor="t" rtlCol="false" tIns="0" lIns="0" bIns="0" rIns="0">
            <a:spAutoFit/>
          </a:bodyPr>
          <a:lstStyle/>
          <a:p>
            <a:pPr>
              <a:lnSpc>
                <a:spcPts val="4240"/>
              </a:lnSpc>
            </a:pPr>
            <a:r>
              <a:rPr lang="en-US" sz="2650">
                <a:solidFill>
                  <a:srgbClr val="D9D9D9"/>
                </a:solidFill>
                <a:latin typeface="Poppins"/>
              </a:rPr>
              <a:t>For this recommendation we taken the threshold &gt;=450 number of user watched so we got the 8 movies which satisfied this condition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2312988" y="5675340"/>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384910" y="7901962"/>
            <a:ext cx="9517411" cy="1589730"/>
          </a:xfrm>
          <a:prstGeom prst="rect">
            <a:avLst/>
          </a:prstGeom>
        </p:spPr>
        <p:txBody>
          <a:bodyPr anchor="t" rtlCol="false" tIns="0" lIns="0" bIns="0" rIns="0">
            <a:spAutoFit/>
          </a:bodyPr>
          <a:lstStyle/>
          <a:p>
            <a:pPr>
              <a:lnSpc>
                <a:spcPts val="4240"/>
              </a:lnSpc>
            </a:pPr>
            <a:r>
              <a:rPr lang="en-US" sz="2650">
                <a:solidFill>
                  <a:srgbClr val="D9D9D9"/>
                </a:solidFill>
                <a:latin typeface="Poppins"/>
              </a:rPr>
              <a:t>in this case we took the threshold in average rating&gt;=4 and in number of users watched &gt;=350 so it is good recommendation in compared to previous case.</a:t>
            </a:r>
          </a:p>
        </p:txBody>
      </p:sp>
      <p:sp>
        <p:nvSpPr>
          <p:cNvPr name="Freeform 4" id="4"/>
          <p:cNvSpPr/>
          <p:nvPr/>
        </p:nvSpPr>
        <p:spPr>
          <a:xfrm flipH="false" flipV="false" rot="0">
            <a:off x="1787431" y="1524530"/>
            <a:ext cx="11194958" cy="5816702"/>
          </a:xfrm>
          <a:custGeom>
            <a:avLst/>
            <a:gdLst/>
            <a:ahLst/>
            <a:cxnLst/>
            <a:rect r="r" b="b" t="t" l="l"/>
            <a:pathLst>
              <a:path h="5816702" w="11194958">
                <a:moveTo>
                  <a:pt x="0" y="0"/>
                </a:moveTo>
                <a:lnTo>
                  <a:pt x="11194958" y="0"/>
                </a:lnTo>
                <a:lnTo>
                  <a:pt x="11194958" y="5816702"/>
                </a:lnTo>
                <a:lnTo>
                  <a:pt x="0" y="5816702"/>
                </a:lnTo>
                <a:lnTo>
                  <a:pt x="0" y="0"/>
                </a:lnTo>
                <a:close/>
              </a:path>
            </a:pathLst>
          </a:custGeom>
          <a:blipFill>
            <a:blip r:embed="rId4"/>
            <a:stretch>
              <a:fillRect l="0" t="0" r="0" b="0"/>
            </a:stretch>
          </a:blipFill>
        </p:spPr>
      </p:sp>
      <p:sp>
        <p:nvSpPr>
          <p:cNvPr name="TextBox 5" id="5"/>
          <p:cNvSpPr txBox="true"/>
          <p:nvPr/>
        </p:nvSpPr>
        <p:spPr>
          <a:xfrm rot="0">
            <a:off x="1787431" y="171954"/>
            <a:ext cx="16413887" cy="668021"/>
          </a:xfrm>
          <a:prstGeom prst="rect">
            <a:avLst/>
          </a:prstGeom>
        </p:spPr>
        <p:txBody>
          <a:bodyPr anchor="t" rtlCol="false" tIns="0" lIns="0" bIns="0" rIns="0">
            <a:spAutoFit/>
          </a:bodyPr>
          <a:lstStyle/>
          <a:p>
            <a:pPr>
              <a:lnSpc>
                <a:spcPts val="5359"/>
              </a:lnSpc>
            </a:pPr>
            <a:r>
              <a:rPr lang="en-US" sz="3349" u="sng">
                <a:solidFill>
                  <a:srgbClr val="D9D9D9"/>
                </a:solidFill>
                <a:latin typeface="Poppins Bold"/>
              </a:rPr>
              <a:t>Recommendations based on the popularity and average ratings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722235"/>
            <a:chOff x="0" y="0"/>
            <a:chExt cx="4816593" cy="453593"/>
          </a:xfrm>
        </p:grpSpPr>
        <p:sp>
          <p:nvSpPr>
            <p:cNvPr name="Freeform 3" id="3"/>
            <p:cNvSpPr/>
            <p:nvPr/>
          </p:nvSpPr>
          <p:spPr>
            <a:xfrm flipH="false" flipV="false" rot="0">
              <a:off x="0" y="0"/>
              <a:ext cx="4816592" cy="453593"/>
            </a:xfrm>
            <a:custGeom>
              <a:avLst/>
              <a:gdLst/>
              <a:ahLst/>
              <a:cxnLst/>
              <a:rect r="r" b="b" t="t" l="l"/>
              <a:pathLst>
                <a:path h="453593" w="4816592">
                  <a:moveTo>
                    <a:pt x="0" y="0"/>
                  </a:moveTo>
                  <a:lnTo>
                    <a:pt x="4816592" y="0"/>
                  </a:lnTo>
                  <a:lnTo>
                    <a:pt x="4816592" y="453593"/>
                  </a:lnTo>
                  <a:lnTo>
                    <a:pt x="0" y="453593"/>
                  </a:lnTo>
                  <a:close/>
                </a:path>
              </a:pathLst>
            </a:custGeom>
            <a:solidFill>
              <a:srgbClr val="071C42"/>
            </a:solidFill>
          </p:spPr>
        </p:sp>
        <p:sp>
          <p:nvSpPr>
            <p:cNvPr name="TextBox 4" id="4"/>
            <p:cNvSpPr txBox="true"/>
            <p:nvPr/>
          </p:nvSpPr>
          <p:spPr>
            <a:xfrm>
              <a:off x="0" y="-38100"/>
              <a:ext cx="4816593" cy="491693"/>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Light"/>
                </a:rPr>
                <a:t>dff</a:t>
              </a:r>
            </a:p>
          </p:txBody>
        </p:sp>
      </p:grpSp>
      <p:grpSp>
        <p:nvGrpSpPr>
          <p:cNvPr name="Group 5" id="5"/>
          <p:cNvGrpSpPr/>
          <p:nvPr/>
        </p:nvGrpSpPr>
        <p:grpSpPr>
          <a:xfrm rot="0">
            <a:off x="0" y="1722235"/>
            <a:ext cx="6212838" cy="288733"/>
            <a:chOff x="0" y="0"/>
            <a:chExt cx="1636303" cy="76045"/>
          </a:xfrm>
        </p:grpSpPr>
        <p:sp>
          <p:nvSpPr>
            <p:cNvPr name="Freeform 6" id="6"/>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7" id="7"/>
            <p:cNvSpPr txBox="true"/>
            <p:nvPr/>
          </p:nvSpPr>
          <p:spPr>
            <a:xfrm>
              <a:off x="0" y="-38100"/>
              <a:ext cx="1636303" cy="114145"/>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242967" y="2249092"/>
            <a:ext cx="12504191" cy="7806483"/>
          </a:xfrm>
          <a:custGeom>
            <a:avLst/>
            <a:gdLst/>
            <a:ahLst/>
            <a:cxnLst/>
            <a:rect r="r" b="b" t="t" l="l"/>
            <a:pathLst>
              <a:path h="7806483" w="12504191">
                <a:moveTo>
                  <a:pt x="0" y="0"/>
                </a:moveTo>
                <a:lnTo>
                  <a:pt x="12504191" y="0"/>
                </a:lnTo>
                <a:lnTo>
                  <a:pt x="12504191" y="7806483"/>
                </a:lnTo>
                <a:lnTo>
                  <a:pt x="0" y="7806483"/>
                </a:lnTo>
                <a:lnTo>
                  <a:pt x="0" y="0"/>
                </a:lnTo>
                <a:close/>
              </a:path>
            </a:pathLst>
          </a:custGeom>
          <a:blipFill>
            <a:blip r:embed="rId2"/>
            <a:stretch>
              <a:fillRect l="0" t="-200" r="0" b="-200"/>
            </a:stretch>
          </a:blipFill>
        </p:spPr>
      </p:sp>
      <p:sp>
        <p:nvSpPr>
          <p:cNvPr name="TextBox 9" id="9"/>
          <p:cNvSpPr txBox="true"/>
          <p:nvPr/>
        </p:nvSpPr>
        <p:spPr>
          <a:xfrm rot="0">
            <a:off x="1609691" y="290510"/>
            <a:ext cx="13867790" cy="1190630"/>
          </a:xfrm>
          <a:prstGeom prst="rect">
            <a:avLst/>
          </a:prstGeom>
        </p:spPr>
        <p:txBody>
          <a:bodyPr anchor="t" rtlCol="false" tIns="0" lIns="0" bIns="0" rIns="0">
            <a:spAutoFit/>
          </a:bodyPr>
          <a:lstStyle/>
          <a:p>
            <a:pPr>
              <a:lnSpc>
                <a:spcPts val="9599"/>
              </a:lnSpc>
            </a:pPr>
            <a:r>
              <a:rPr lang="en-US" sz="5999">
                <a:solidFill>
                  <a:srgbClr val="FFFFFF"/>
                </a:solidFill>
                <a:latin typeface="Poppins Bold"/>
              </a:rPr>
              <a:t>Number of movies vs movie genre</a:t>
            </a:r>
          </a:p>
        </p:txBody>
      </p:sp>
      <p:sp>
        <p:nvSpPr>
          <p:cNvPr name="TextBox 10" id="10"/>
          <p:cNvSpPr txBox="true"/>
          <p:nvPr/>
        </p:nvSpPr>
        <p:spPr>
          <a:xfrm rot="0">
            <a:off x="12937218" y="5723652"/>
            <a:ext cx="4512142" cy="1781207"/>
          </a:xfrm>
          <a:prstGeom prst="rect">
            <a:avLst/>
          </a:prstGeom>
        </p:spPr>
        <p:txBody>
          <a:bodyPr anchor="t" rtlCol="false" tIns="0" lIns="0" bIns="0" rIns="0">
            <a:spAutoFit/>
          </a:bodyPr>
          <a:lstStyle/>
          <a:p>
            <a:pPr>
              <a:lnSpc>
                <a:spcPts val="3598"/>
              </a:lnSpc>
            </a:pPr>
            <a:r>
              <a:rPr lang="en-US" sz="2249">
                <a:solidFill>
                  <a:srgbClr val="101010"/>
                </a:solidFill>
                <a:latin typeface="Poppins"/>
              </a:rPr>
              <a:t>from this graph we can see that most of the movies from the drama genre then comedy and then action and thriller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3392"/>
            <a:ext cx="18288000" cy="1722235"/>
            <a:chOff x="0" y="0"/>
            <a:chExt cx="4816593" cy="453593"/>
          </a:xfrm>
        </p:grpSpPr>
        <p:sp>
          <p:nvSpPr>
            <p:cNvPr name="Freeform 3" id="3"/>
            <p:cNvSpPr/>
            <p:nvPr/>
          </p:nvSpPr>
          <p:spPr>
            <a:xfrm flipH="false" flipV="false" rot="0">
              <a:off x="0" y="0"/>
              <a:ext cx="4816592" cy="453593"/>
            </a:xfrm>
            <a:custGeom>
              <a:avLst/>
              <a:gdLst/>
              <a:ahLst/>
              <a:cxnLst/>
              <a:rect r="r" b="b" t="t" l="l"/>
              <a:pathLst>
                <a:path h="453593" w="4816592">
                  <a:moveTo>
                    <a:pt x="0" y="0"/>
                  </a:moveTo>
                  <a:lnTo>
                    <a:pt x="4816592" y="0"/>
                  </a:lnTo>
                  <a:lnTo>
                    <a:pt x="4816592" y="453593"/>
                  </a:lnTo>
                  <a:lnTo>
                    <a:pt x="0" y="453593"/>
                  </a:lnTo>
                  <a:close/>
                </a:path>
              </a:pathLst>
            </a:custGeom>
            <a:solidFill>
              <a:srgbClr val="071C42"/>
            </a:solidFill>
          </p:spPr>
        </p:sp>
        <p:sp>
          <p:nvSpPr>
            <p:cNvPr name="TextBox 4" id="4"/>
            <p:cNvSpPr txBox="true"/>
            <p:nvPr/>
          </p:nvSpPr>
          <p:spPr>
            <a:xfrm>
              <a:off x="0" y="-38100"/>
              <a:ext cx="4816593" cy="491693"/>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Light"/>
                </a:rPr>
                <a:t>c</a:t>
              </a:r>
            </a:p>
          </p:txBody>
        </p:sp>
      </p:grpSp>
      <p:grpSp>
        <p:nvGrpSpPr>
          <p:cNvPr name="Group 5" id="5"/>
          <p:cNvGrpSpPr/>
          <p:nvPr/>
        </p:nvGrpSpPr>
        <p:grpSpPr>
          <a:xfrm rot="0">
            <a:off x="0" y="1722235"/>
            <a:ext cx="6212838" cy="288733"/>
            <a:chOff x="0" y="0"/>
            <a:chExt cx="1636303" cy="76045"/>
          </a:xfrm>
        </p:grpSpPr>
        <p:sp>
          <p:nvSpPr>
            <p:cNvPr name="Freeform 6" id="6"/>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7" id="7"/>
            <p:cNvSpPr txBox="true"/>
            <p:nvPr/>
          </p:nvSpPr>
          <p:spPr>
            <a:xfrm>
              <a:off x="0" y="-38100"/>
              <a:ext cx="1636303" cy="114145"/>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215196" y="5734483"/>
            <a:ext cx="7511538" cy="3661875"/>
          </a:xfrm>
          <a:custGeom>
            <a:avLst/>
            <a:gdLst/>
            <a:ahLst/>
            <a:cxnLst/>
            <a:rect r="r" b="b" t="t" l="l"/>
            <a:pathLst>
              <a:path h="3661875" w="7511538">
                <a:moveTo>
                  <a:pt x="0" y="0"/>
                </a:moveTo>
                <a:lnTo>
                  <a:pt x="7511538" y="0"/>
                </a:lnTo>
                <a:lnTo>
                  <a:pt x="7511538" y="3661875"/>
                </a:lnTo>
                <a:lnTo>
                  <a:pt x="0" y="3661875"/>
                </a:lnTo>
                <a:lnTo>
                  <a:pt x="0" y="0"/>
                </a:lnTo>
                <a:close/>
              </a:path>
            </a:pathLst>
          </a:custGeom>
          <a:blipFill>
            <a:blip r:embed="rId2"/>
            <a:stretch>
              <a:fillRect l="0" t="0" r="0" b="0"/>
            </a:stretch>
          </a:blipFill>
        </p:spPr>
      </p:sp>
      <p:sp>
        <p:nvSpPr>
          <p:cNvPr name="Freeform 9" id="9"/>
          <p:cNvSpPr/>
          <p:nvPr/>
        </p:nvSpPr>
        <p:spPr>
          <a:xfrm flipH="false" flipV="false" rot="0">
            <a:off x="215196" y="2205038"/>
            <a:ext cx="7458576" cy="3148921"/>
          </a:xfrm>
          <a:custGeom>
            <a:avLst/>
            <a:gdLst/>
            <a:ahLst/>
            <a:cxnLst/>
            <a:rect r="r" b="b" t="t" l="l"/>
            <a:pathLst>
              <a:path h="3148921" w="7458576">
                <a:moveTo>
                  <a:pt x="0" y="0"/>
                </a:moveTo>
                <a:lnTo>
                  <a:pt x="7458576" y="0"/>
                </a:lnTo>
                <a:lnTo>
                  <a:pt x="7458576" y="3148921"/>
                </a:lnTo>
                <a:lnTo>
                  <a:pt x="0" y="3148921"/>
                </a:lnTo>
                <a:lnTo>
                  <a:pt x="0" y="0"/>
                </a:lnTo>
                <a:close/>
              </a:path>
            </a:pathLst>
          </a:custGeom>
          <a:blipFill>
            <a:blip r:embed="rId3"/>
            <a:stretch>
              <a:fillRect l="0" t="0" r="0" b="0"/>
            </a:stretch>
          </a:blipFill>
        </p:spPr>
      </p:sp>
      <p:sp>
        <p:nvSpPr>
          <p:cNvPr name="Freeform 10" id="10"/>
          <p:cNvSpPr/>
          <p:nvPr/>
        </p:nvSpPr>
        <p:spPr>
          <a:xfrm flipH="false" flipV="false" rot="0">
            <a:off x="8478482" y="5734483"/>
            <a:ext cx="9624793" cy="3661875"/>
          </a:xfrm>
          <a:custGeom>
            <a:avLst/>
            <a:gdLst/>
            <a:ahLst/>
            <a:cxnLst/>
            <a:rect r="r" b="b" t="t" l="l"/>
            <a:pathLst>
              <a:path h="3661875" w="9624793">
                <a:moveTo>
                  <a:pt x="0" y="0"/>
                </a:moveTo>
                <a:lnTo>
                  <a:pt x="9624793" y="0"/>
                </a:lnTo>
                <a:lnTo>
                  <a:pt x="9624793" y="3661875"/>
                </a:lnTo>
                <a:lnTo>
                  <a:pt x="0" y="3661875"/>
                </a:lnTo>
                <a:lnTo>
                  <a:pt x="0" y="0"/>
                </a:lnTo>
                <a:close/>
              </a:path>
            </a:pathLst>
          </a:custGeom>
          <a:blipFill>
            <a:blip r:embed="rId4"/>
            <a:stretch>
              <a:fillRect l="0" t="0" r="0" b="0"/>
            </a:stretch>
          </a:blipFill>
        </p:spPr>
      </p:sp>
      <p:sp>
        <p:nvSpPr>
          <p:cNvPr name="TextBox 11" id="11"/>
          <p:cNvSpPr txBox="true"/>
          <p:nvPr/>
        </p:nvSpPr>
        <p:spPr>
          <a:xfrm rot="0">
            <a:off x="1233954" y="2119313"/>
            <a:ext cx="7083247" cy="356235"/>
          </a:xfrm>
          <a:prstGeom prst="rect">
            <a:avLst/>
          </a:prstGeom>
        </p:spPr>
        <p:txBody>
          <a:bodyPr anchor="t" rtlCol="false" tIns="0" lIns="0" bIns="0" rIns="0">
            <a:spAutoFit/>
          </a:bodyPr>
          <a:lstStyle/>
          <a:p>
            <a:pPr>
              <a:lnSpc>
                <a:spcPts val="2880"/>
              </a:lnSpc>
            </a:pPr>
          </a:p>
        </p:txBody>
      </p:sp>
      <p:sp>
        <p:nvSpPr>
          <p:cNvPr name="TextBox 12" id="12"/>
          <p:cNvSpPr txBox="true"/>
          <p:nvPr/>
        </p:nvSpPr>
        <p:spPr>
          <a:xfrm rot="0">
            <a:off x="2519839" y="803967"/>
            <a:ext cx="16508937"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Recommendation based on genre </a:t>
            </a:r>
          </a:p>
        </p:txBody>
      </p:sp>
      <p:sp>
        <p:nvSpPr>
          <p:cNvPr name="TextBox 13" id="13"/>
          <p:cNvSpPr txBox="true"/>
          <p:nvPr/>
        </p:nvSpPr>
        <p:spPr>
          <a:xfrm rot="0">
            <a:off x="9144000" y="2166938"/>
            <a:ext cx="8115300" cy="1323340"/>
          </a:xfrm>
          <a:prstGeom prst="rect">
            <a:avLst/>
          </a:prstGeom>
        </p:spPr>
        <p:txBody>
          <a:bodyPr anchor="t" rtlCol="false" tIns="0" lIns="0" bIns="0" rIns="0">
            <a:spAutoFit/>
          </a:bodyPr>
          <a:lstStyle/>
          <a:p>
            <a:pPr algn="ctr">
              <a:lnSpc>
                <a:spcPts val="2659"/>
              </a:lnSpc>
            </a:pPr>
            <a:r>
              <a:rPr lang="en-US" sz="1899">
                <a:solidFill>
                  <a:srgbClr val="000000"/>
                </a:solidFill>
                <a:latin typeface="Open Sans"/>
              </a:rPr>
              <a:t>This is the recommendation for the drama genre in which total number of user watched this genre is 39895</a:t>
            </a:r>
          </a:p>
          <a:p>
            <a:pPr algn="ctr">
              <a:lnSpc>
                <a:spcPts val="2659"/>
              </a:lnSpc>
            </a:pPr>
          </a:p>
          <a:p>
            <a:pPr algn="ctr">
              <a:lnSpc>
                <a:spcPts val="2659"/>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11000381" y="3896254"/>
            <a:ext cx="9987717" cy="1247246"/>
          </a:xfrm>
          <a:prstGeom prst="rect">
            <a:avLst/>
          </a:prstGeom>
        </p:spPr>
        <p:txBody>
          <a:bodyPr anchor="t" rtlCol="false" tIns="0" lIns="0" bIns="0" rIns="0">
            <a:spAutoFit/>
          </a:bodyPr>
          <a:lstStyle/>
          <a:p>
            <a:pPr algn="l" marL="0" indent="0" lvl="0">
              <a:lnSpc>
                <a:spcPts val="9029"/>
              </a:lnSpc>
              <a:spcBef>
                <a:spcPct val="0"/>
              </a:spcBef>
            </a:pPr>
            <a:r>
              <a:rPr lang="en-US" sz="8208" spc="788">
                <a:solidFill>
                  <a:srgbClr val="FFFFFF"/>
                </a:solidFill>
                <a:latin typeface="Poppins Bold"/>
              </a:rPr>
              <a:t>Thank you</a:t>
            </a:r>
          </a:p>
        </p:txBody>
      </p:sp>
      <p:sp>
        <p:nvSpPr>
          <p:cNvPr name="AutoShape 3" id="3"/>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4" id="4"/>
          <p:cNvSpPr/>
          <p:nvPr/>
        </p:nvSpPr>
        <p:spPr>
          <a:xfrm flipH="true" flipV="false" rot="0">
            <a:off x="-1811192" y="1427962"/>
            <a:ext cx="9143383" cy="7431077"/>
          </a:xfrm>
          <a:custGeom>
            <a:avLst/>
            <a:gdLst/>
            <a:ahLst/>
            <a:cxnLst/>
            <a:rect r="r" b="b" t="t" l="l"/>
            <a:pathLst>
              <a:path h="7431077" w="9143383">
                <a:moveTo>
                  <a:pt x="9143383" y="0"/>
                </a:moveTo>
                <a:lnTo>
                  <a:pt x="0" y="0"/>
                </a:lnTo>
                <a:lnTo>
                  <a:pt x="0" y="7431076"/>
                </a:lnTo>
                <a:lnTo>
                  <a:pt x="9143383" y="7431076"/>
                </a:lnTo>
                <a:lnTo>
                  <a:pt x="914338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8981917" y="9998267"/>
            <a:ext cx="9995383" cy="288733"/>
            <a:chOff x="0" y="0"/>
            <a:chExt cx="2632529" cy="76045"/>
          </a:xfrm>
        </p:grpSpPr>
        <p:sp>
          <p:nvSpPr>
            <p:cNvPr name="Freeform 6" id="6"/>
            <p:cNvSpPr/>
            <p:nvPr/>
          </p:nvSpPr>
          <p:spPr>
            <a:xfrm flipH="false" flipV="false" rot="0">
              <a:off x="0" y="0"/>
              <a:ext cx="2632529" cy="76045"/>
            </a:xfrm>
            <a:custGeom>
              <a:avLst/>
              <a:gdLst/>
              <a:ahLst/>
              <a:cxnLst/>
              <a:rect r="r" b="b" t="t" l="l"/>
              <a:pathLst>
                <a:path h="76045" w="2632529">
                  <a:moveTo>
                    <a:pt x="0" y="0"/>
                  </a:moveTo>
                  <a:lnTo>
                    <a:pt x="2632529" y="0"/>
                  </a:lnTo>
                  <a:lnTo>
                    <a:pt x="2632529" y="76045"/>
                  </a:lnTo>
                  <a:lnTo>
                    <a:pt x="0" y="76045"/>
                  </a:lnTo>
                  <a:close/>
                </a:path>
              </a:pathLst>
            </a:custGeom>
            <a:solidFill>
              <a:srgbClr val="3DCAB1"/>
            </a:solidFill>
          </p:spPr>
        </p:sp>
        <p:sp>
          <p:nvSpPr>
            <p:cNvPr name="TextBox 7" id="7"/>
            <p:cNvSpPr txBox="true"/>
            <p:nvPr/>
          </p:nvSpPr>
          <p:spPr>
            <a:xfrm>
              <a:off x="0" y="-38100"/>
              <a:ext cx="2632529" cy="114145"/>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1000381" y="5586352"/>
            <a:ext cx="6709169" cy="374760"/>
          </a:xfrm>
          <a:prstGeom prst="rect">
            <a:avLst/>
          </a:prstGeom>
        </p:spPr>
        <p:txBody>
          <a:bodyPr anchor="t" rtlCol="false" tIns="0" lIns="0" bIns="0" rIns="0">
            <a:spAutoFit/>
          </a:bodyPr>
          <a:lstStyle/>
          <a:p>
            <a:pPr algn="l" marL="0" indent="0" lvl="0">
              <a:lnSpc>
                <a:spcPts val="2759"/>
              </a:lnSpc>
              <a:spcBef>
                <a:spcPct val="0"/>
              </a:spcBef>
            </a:pPr>
            <a:r>
              <a:rPr lang="en-US" sz="2508" spc="240">
                <a:solidFill>
                  <a:srgbClr val="FFFFFF"/>
                </a:solidFill>
                <a:latin typeface="Poppins Bold"/>
              </a:rPr>
              <a:t>Email id-kritnandan3@gmail.com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0" y="374026"/>
            <a:ext cx="8187217" cy="2150949"/>
          </a:xfrm>
          <a:prstGeom prst="rect">
            <a:avLst/>
          </a:prstGeom>
        </p:spPr>
        <p:txBody>
          <a:bodyPr anchor="t" rtlCol="false" tIns="0" lIns="0" bIns="0" rIns="0">
            <a:spAutoFit/>
          </a:bodyPr>
          <a:lstStyle/>
          <a:p>
            <a:pPr algn="ctr">
              <a:lnSpc>
                <a:spcPts val="8298"/>
              </a:lnSpc>
            </a:pPr>
            <a:r>
              <a:rPr lang="en-US" sz="6915">
                <a:solidFill>
                  <a:srgbClr val="101010"/>
                </a:solidFill>
                <a:latin typeface="Poppins Bold"/>
              </a:rPr>
              <a:t>Types Of Recommendation</a:t>
            </a:r>
          </a:p>
        </p:txBody>
      </p:sp>
      <p:grpSp>
        <p:nvGrpSpPr>
          <p:cNvPr name="Group 3" id="3"/>
          <p:cNvGrpSpPr/>
          <p:nvPr/>
        </p:nvGrpSpPr>
        <p:grpSpPr>
          <a:xfrm rot="0">
            <a:off x="0" y="3156223"/>
            <a:ext cx="6121614" cy="7130777"/>
            <a:chOff x="0" y="0"/>
            <a:chExt cx="1451049" cy="1690258"/>
          </a:xfrm>
        </p:grpSpPr>
        <p:sp>
          <p:nvSpPr>
            <p:cNvPr name="Freeform 4" id="4"/>
            <p:cNvSpPr/>
            <p:nvPr/>
          </p:nvSpPr>
          <p:spPr>
            <a:xfrm flipH="false" flipV="false" rot="0">
              <a:off x="0" y="0"/>
              <a:ext cx="1451049" cy="1690258"/>
            </a:xfrm>
            <a:custGeom>
              <a:avLst/>
              <a:gdLst/>
              <a:ahLst/>
              <a:cxnLst/>
              <a:rect r="r" b="b" t="t" l="l"/>
              <a:pathLst>
                <a:path h="1690258" w="1451049">
                  <a:moveTo>
                    <a:pt x="0" y="0"/>
                  </a:moveTo>
                  <a:lnTo>
                    <a:pt x="1451049" y="0"/>
                  </a:lnTo>
                  <a:lnTo>
                    <a:pt x="1451049" y="1690258"/>
                  </a:lnTo>
                  <a:lnTo>
                    <a:pt x="0" y="1690258"/>
                  </a:lnTo>
                  <a:close/>
                </a:path>
              </a:pathLst>
            </a:custGeom>
            <a:solidFill>
              <a:srgbClr val="071C42"/>
            </a:solidFill>
          </p:spPr>
        </p:sp>
        <p:sp>
          <p:nvSpPr>
            <p:cNvPr name="TextBox 5" id="5"/>
            <p:cNvSpPr txBox="true"/>
            <p:nvPr/>
          </p:nvSpPr>
          <p:spPr>
            <a:xfrm>
              <a:off x="0" y="-38100"/>
              <a:ext cx="1451049" cy="172835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3732726"/>
            <a:ext cx="3509493" cy="523875"/>
          </a:xfrm>
          <a:prstGeom prst="rect">
            <a:avLst/>
          </a:prstGeom>
        </p:spPr>
        <p:txBody>
          <a:bodyPr anchor="t" rtlCol="false" tIns="0" lIns="0" bIns="0" rIns="0">
            <a:spAutoFit/>
          </a:bodyPr>
          <a:lstStyle/>
          <a:p>
            <a:pPr>
              <a:lnSpc>
                <a:spcPts val="4199"/>
              </a:lnSpc>
            </a:pPr>
            <a:r>
              <a:rPr lang="en-US" sz="2999">
                <a:solidFill>
                  <a:srgbClr val="FFFFFF"/>
                </a:solidFill>
                <a:latin typeface="Poppins Bold"/>
              </a:rPr>
              <a:t>Content Based</a:t>
            </a:r>
          </a:p>
        </p:txBody>
      </p:sp>
      <p:sp>
        <p:nvSpPr>
          <p:cNvPr name="TextBox 7" id="7"/>
          <p:cNvSpPr txBox="true"/>
          <p:nvPr/>
        </p:nvSpPr>
        <p:spPr>
          <a:xfrm rot="0">
            <a:off x="107138" y="4829170"/>
            <a:ext cx="5907337" cy="4743361"/>
          </a:xfrm>
          <a:prstGeom prst="rect">
            <a:avLst/>
          </a:prstGeom>
        </p:spPr>
        <p:txBody>
          <a:bodyPr anchor="t" rtlCol="false" tIns="0" lIns="0" bIns="0" rIns="0">
            <a:spAutoFit/>
          </a:bodyPr>
          <a:lstStyle/>
          <a:p>
            <a:pPr>
              <a:lnSpc>
                <a:spcPts val="4202"/>
              </a:lnSpc>
            </a:pPr>
            <a:r>
              <a:rPr lang="en-US" sz="2626">
                <a:solidFill>
                  <a:srgbClr val="D9D9D9"/>
                </a:solidFill>
                <a:latin typeface="Poppins"/>
              </a:rPr>
              <a:t>A content-based recommendation system analyzes the content of items to make recommendations.</a:t>
            </a:r>
          </a:p>
          <a:p>
            <a:pPr>
              <a:lnSpc>
                <a:spcPts val="4202"/>
              </a:lnSpc>
            </a:pPr>
            <a:r>
              <a:rPr lang="en-US" sz="2626">
                <a:solidFill>
                  <a:srgbClr val="D9D9D9"/>
                </a:solidFill>
                <a:latin typeface="Poppins"/>
              </a:rPr>
              <a:t>For example, in a movie recommendation system, if a user enjoys action movies with Tom Cruise, the system might recommend other action movies starring Tom Cruise.</a:t>
            </a:r>
            <a:r>
              <a:rPr lang="en-US" sz="2626">
                <a:solidFill>
                  <a:srgbClr val="D9D9D9"/>
                </a:solidFill>
                <a:latin typeface="Poppins"/>
              </a:rPr>
              <a:t> </a:t>
            </a:r>
          </a:p>
        </p:txBody>
      </p:sp>
      <p:sp>
        <p:nvSpPr>
          <p:cNvPr name="Freeform 8" id="8"/>
          <p:cNvSpPr/>
          <p:nvPr/>
        </p:nvSpPr>
        <p:spPr>
          <a:xfrm flipH="false" flipV="false" rot="0">
            <a:off x="8187217" y="-1676277"/>
            <a:ext cx="12260528" cy="8939040"/>
          </a:xfrm>
          <a:custGeom>
            <a:avLst/>
            <a:gdLst/>
            <a:ahLst/>
            <a:cxnLst/>
            <a:rect r="r" b="b" t="t" l="l"/>
            <a:pathLst>
              <a:path h="8939040" w="12260528">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6121614" y="3156223"/>
            <a:ext cx="6044772" cy="7130777"/>
            <a:chOff x="0" y="0"/>
            <a:chExt cx="1432835" cy="1690258"/>
          </a:xfrm>
        </p:grpSpPr>
        <p:sp>
          <p:nvSpPr>
            <p:cNvPr name="Freeform 10" id="10"/>
            <p:cNvSpPr/>
            <p:nvPr/>
          </p:nvSpPr>
          <p:spPr>
            <a:xfrm flipH="false" flipV="false" rot="0">
              <a:off x="0" y="0"/>
              <a:ext cx="1432835" cy="1690258"/>
            </a:xfrm>
            <a:custGeom>
              <a:avLst/>
              <a:gdLst/>
              <a:ahLst/>
              <a:cxnLst/>
              <a:rect r="r" b="b" t="t" l="l"/>
              <a:pathLst>
                <a:path h="1690258" w="1432835">
                  <a:moveTo>
                    <a:pt x="0" y="0"/>
                  </a:moveTo>
                  <a:lnTo>
                    <a:pt x="1432835" y="0"/>
                  </a:lnTo>
                  <a:lnTo>
                    <a:pt x="1432835" y="1690258"/>
                  </a:lnTo>
                  <a:lnTo>
                    <a:pt x="0" y="1690258"/>
                  </a:lnTo>
                  <a:close/>
                </a:path>
              </a:pathLst>
            </a:custGeom>
            <a:solidFill>
              <a:srgbClr val="3DCAB1"/>
            </a:solidFill>
          </p:spPr>
        </p:sp>
        <p:sp>
          <p:nvSpPr>
            <p:cNvPr name="TextBox 11" id="11"/>
            <p:cNvSpPr txBox="true"/>
            <p:nvPr/>
          </p:nvSpPr>
          <p:spPr>
            <a:xfrm>
              <a:off x="0" y="-38100"/>
              <a:ext cx="1432835" cy="1728358"/>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7041042" y="3732726"/>
            <a:ext cx="3509493" cy="523875"/>
          </a:xfrm>
          <a:prstGeom prst="rect">
            <a:avLst/>
          </a:prstGeom>
        </p:spPr>
        <p:txBody>
          <a:bodyPr anchor="t" rtlCol="false" tIns="0" lIns="0" bIns="0" rIns="0">
            <a:spAutoFit/>
          </a:bodyPr>
          <a:lstStyle/>
          <a:p>
            <a:pPr>
              <a:lnSpc>
                <a:spcPts val="4199"/>
              </a:lnSpc>
            </a:pPr>
            <a:r>
              <a:rPr lang="en-US" sz="2999">
                <a:solidFill>
                  <a:srgbClr val="FFFFFF"/>
                </a:solidFill>
                <a:latin typeface="Poppins Bold"/>
              </a:rPr>
              <a:t>Profile Based</a:t>
            </a:r>
          </a:p>
        </p:txBody>
      </p:sp>
      <p:sp>
        <p:nvSpPr>
          <p:cNvPr name="TextBox 13" id="13"/>
          <p:cNvSpPr txBox="true"/>
          <p:nvPr/>
        </p:nvSpPr>
        <p:spPr>
          <a:xfrm rot="0">
            <a:off x="6408854" y="4806709"/>
            <a:ext cx="5439080" cy="6964928"/>
          </a:xfrm>
          <a:prstGeom prst="rect">
            <a:avLst/>
          </a:prstGeom>
        </p:spPr>
        <p:txBody>
          <a:bodyPr anchor="t" rtlCol="false" tIns="0" lIns="0" bIns="0" rIns="0">
            <a:spAutoFit/>
          </a:bodyPr>
          <a:lstStyle/>
          <a:p>
            <a:pPr>
              <a:lnSpc>
                <a:spcPts val="4012"/>
              </a:lnSpc>
            </a:pPr>
            <a:r>
              <a:rPr lang="en-US" sz="2507">
                <a:solidFill>
                  <a:srgbClr val="101010"/>
                </a:solidFill>
                <a:latin typeface="Poppins"/>
              </a:rPr>
              <a:t>Profile-based recommendation systems match users with similar profiles and suggest items liked by those similar users. It's like having a matchmaker who connects you with people who have similar tastes and recommends things they've enjoyed, anticipating that you might like them too.</a:t>
            </a:r>
          </a:p>
          <a:p>
            <a:pPr>
              <a:lnSpc>
                <a:spcPts val="3052"/>
              </a:lnSpc>
            </a:pPr>
          </a:p>
          <a:p>
            <a:pPr>
              <a:lnSpc>
                <a:spcPts val="3052"/>
              </a:lnSpc>
            </a:pPr>
          </a:p>
          <a:p>
            <a:pPr>
              <a:lnSpc>
                <a:spcPts val="3052"/>
              </a:lnSpc>
            </a:pPr>
          </a:p>
          <a:p>
            <a:pPr>
              <a:lnSpc>
                <a:spcPts val="3052"/>
              </a:lnSpc>
            </a:pPr>
          </a:p>
          <a:p>
            <a:pPr>
              <a:lnSpc>
                <a:spcPts val="3052"/>
              </a:lnSpc>
            </a:pPr>
          </a:p>
        </p:txBody>
      </p:sp>
      <p:grpSp>
        <p:nvGrpSpPr>
          <p:cNvPr name="Group 14" id="14"/>
          <p:cNvGrpSpPr/>
          <p:nvPr/>
        </p:nvGrpSpPr>
        <p:grpSpPr>
          <a:xfrm rot="0">
            <a:off x="12166386" y="3156223"/>
            <a:ext cx="6121614" cy="7130777"/>
            <a:chOff x="0" y="0"/>
            <a:chExt cx="1451049" cy="1690258"/>
          </a:xfrm>
        </p:grpSpPr>
        <p:sp>
          <p:nvSpPr>
            <p:cNvPr name="Freeform 15" id="15"/>
            <p:cNvSpPr/>
            <p:nvPr/>
          </p:nvSpPr>
          <p:spPr>
            <a:xfrm flipH="false" flipV="false" rot="0">
              <a:off x="0" y="0"/>
              <a:ext cx="1451049" cy="1690258"/>
            </a:xfrm>
            <a:custGeom>
              <a:avLst/>
              <a:gdLst/>
              <a:ahLst/>
              <a:cxnLst/>
              <a:rect r="r" b="b" t="t" l="l"/>
              <a:pathLst>
                <a:path h="1690258" w="1451049">
                  <a:moveTo>
                    <a:pt x="0" y="0"/>
                  </a:moveTo>
                  <a:lnTo>
                    <a:pt x="1451049" y="0"/>
                  </a:lnTo>
                  <a:lnTo>
                    <a:pt x="1451049" y="1690258"/>
                  </a:lnTo>
                  <a:lnTo>
                    <a:pt x="0" y="1690258"/>
                  </a:lnTo>
                  <a:close/>
                </a:path>
              </a:pathLst>
            </a:custGeom>
            <a:solidFill>
              <a:srgbClr val="071C42"/>
            </a:solidFill>
          </p:spPr>
        </p:sp>
        <p:sp>
          <p:nvSpPr>
            <p:cNvPr name="TextBox 16" id="16"/>
            <p:cNvSpPr txBox="true"/>
            <p:nvPr/>
          </p:nvSpPr>
          <p:spPr>
            <a:xfrm>
              <a:off x="0" y="-38100"/>
              <a:ext cx="1451049" cy="1728358"/>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13747536" y="3732726"/>
            <a:ext cx="3509493" cy="523875"/>
          </a:xfrm>
          <a:prstGeom prst="rect">
            <a:avLst/>
          </a:prstGeom>
        </p:spPr>
        <p:txBody>
          <a:bodyPr anchor="t" rtlCol="false" tIns="0" lIns="0" bIns="0" rIns="0">
            <a:spAutoFit/>
          </a:bodyPr>
          <a:lstStyle/>
          <a:p>
            <a:pPr>
              <a:lnSpc>
                <a:spcPts val="4199"/>
              </a:lnSpc>
            </a:pPr>
            <a:r>
              <a:rPr lang="en-US" sz="2999">
                <a:solidFill>
                  <a:srgbClr val="FFFFFF"/>
                </a:solidFill>
                <a:latin typeface="Poppins Bold"/>
              </a:rPr>
              <a:t>Hybrid Based</a:t>
            </a:r>
          </a:p>
        </p:txBody>
      </p:sp>
      <p:sp>
        <p:nvSpPr>
          <p:cNvPr name="TextBox 18" id="18"/>
          <p:cNvSpPr txBox="true"/>
          <p:nvPr/>
        </p:nvSpPr>
        <p:spPr>
          <a:xfrm rot="0">
            <a:off x="12271161" y="4806709"/>
            <a:ext cx="6016839" cy="5271466"/>
          </a:xfrm>
          <a:prstGeom prst="rect">
            <a:avLst/>
          </a:prstGeom>
        </p:spPr>
        <p:txBody>
          <a:bodyPr anchor="t" rtlCol="false" tIns="0" lIns="0" bIns="0" rIns="0">
            <a:spAutoFit/>
          </a:bodyPr>
          <a:lstStyle/>
          <a:p>
            <a:pPr>
              <a:lnSpc>
                <a:spcPts val="4202"/>
              </a:lnSpc>
            </a:pPr>
            <a:r>
              <a:rPr lang="en-US" sz="2626">
                <a:solidFill>
                  <a:srgbClr val="D9D9D9"/>
                </a:solidFill>
                <a:latin typeface="Poppins"/>
              </a:rPr>
              <a:t>A hybrid based recommendation system is a approach which combines the content based and collaborative filtering  methods to suggest the items  name to the users. in the movie recommendation combining their user preference to similar user’s ratings and recommended the movies </a:t>
            </a:r>
          </a:p>
        </p:txBody>
      </p:sp>
      <p:sp>
        <p:nvSpPr>
          <p:cNvPr name="AutoShape 19" id="19"/>
          <p:cNvSpPr/>
          <p:nvPr/>
        </p:nvSpPr>
        <p:spPr>
          <a:xfrm>
            <a:off x="1028700" y="610942"/>
            <a:ext cx="16230600" cy="0"/>
          </a:xfrm>
          <a:prstGeom prst="line">
            <a:avLst/>
          </a:prstGeom>
          <a:ln cap="flat" w="19050">
            <a:solidFill>
              <a:srgbClr val="D9D9D9"/>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588949" y="2114640"/>
            <a:ext cx="17395194" cy="3179100"/>
          </a:xfrm>
          <a:custGeom>
            <a:avLst/>
            <a:gdLst/>
            <a:ahLst/>
            <a:cxnLst/>
            <a:rect r="r" b="b" t="t" l="l"/>
            <a:pathLst>
              <a:path h="3179100" w="17395194">
                <a:moveTo>
                  <a:pt x="0" y="0"/>
                </a:moveTo>
                <a:lnTo>
                  <a:pt x="17395193" y="0"/>
                </a:lnTo>
                <a:lnTo>
                  <a:pt x="17395193" y="3179099"/>
                </a:lnTo>
                <a:lnTo>
                  <a:pt x="0" y="3179099"/>
                </a:lnTo>
                <a:lnTo>
                  <a:pt x="0" y="0"/>
                </a:lnTo>
                <a:close/>
              </a:path>
            </a:pathLst>
          </a:custGeom>
          <a:blipFill>
            <a:blip r:embed="rId2"/>
            <a:stretch>
              <a:fillRect l="0" t="-14752" r="0" b="-12510"/>
            </a:stretch>
          </a:blipFill>
        </p:spPr>
      </p:sp>
      <p:sp>
        <p:nvSpPr>
          <p:cNvPr name="Freeform 3" id="3"/>
          <p:cNvSpPr/>
          <p:nvPr/>
        </p:nvSpPr>
        <p:spPr>
          <a:xfrm flipH="false" flipV="false" rot="0">
            <a:off x="446403" y="6301056"/>
            <a:ext cx="17395194" cy="2728471"/>
          </a:xfrm>
          <a:custGeom>
            <a:avLst/>
            <a:gdLst/>
            <a:ahLst/>
            <a:cxnLst/>
            <a:rect r="r" b="b" t="t" l="l"/>
            <a:pathLst>
              <a:path h="2728471" w="17395194">
                <a:moveTo>
                  <a:pt x="0" y="0"/>
                </a:moveTo>
                <a:lnTo>
                  <a:pt x="17395194" y="0"/>
                </a:lnTo>
                <a:lnTo>
                  <a:pt x="17395194" y="2728471"/>
                </a:lnTo>
                <a:lnTo>
                  <a:pt x="0" y="2728471"/>
                </a:lnTo>
                <a:lnTo>
                  <a:pt x="0" y="0"/>
                </a:lnTo>
                <a:close/>
              </a:path>
            </a:pathLst>
          </a:custGeom>
          <a:blipFill>
            <a:blip r:embed="rId3"/>
            <a:stretch>
              <a:fillRect l="0" t="-13354" r="0" b="-1572"/>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2312988" y="5675340"/>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86970" y="1219453"/>
            <a:ext cx="9914059" cy="8285321"/>
          </a:xfrm>
          <a:custGeom>
            <a:avLst/>
            <a:gdLst/>
            <a:ahLst/>
            <a:cxnLst/>
            <a:rect r="r" b="b" t="t" l="l"/>
            <a:pathLst>
              <a:path h="8285321" w="9914059">
                <a:moveTo>
                  <a:pt x="0" y="0"/>
                </a:moveTo>
                <a:lnTo>
                  <a:pt x="9914060" y="0"/>
                </a:lnTo>
                <a:lnTo>
                  <a:pt x="9914060" y="8285321"/>
                </a:lnTo>
                <a:lnTo>
                  <a:pt x="0" y="8285321"/>
                </a:lnTo>
                <a:lnTo>
                  <a:pt x="0" y="0"/>
                </a:lnTo>
                <a:close/>
              </a:path>
            </a:pathLst>
          </a:custGeom>
          <a:blipFill>
            <a:blip r:embed="rId4"/>
            <a:stretch>
              <a:fillRect l="0" t="0" r="0" b="0"/>
            </a:stretch>
          </a:blipFill>
        </p:spPr>
      </p:sp>
      <p:sp>
        <p:nvSpPr>
          <p:cNvPr name="TextBox 4" id="4"/>
          <p:cNvSpPr txBox="true"/>
          <p:nvPr/>
        </p:nvSpPr>
        <p:spPr>
          <a:xfrm rot="0">
            <a:off x="2668933" y="123825"/>
            <a:ext cx="14974370"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Different Genres Present In Dataset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2312988" y="5675340"/>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668933" y="123825"/>
            <a:ext cx="14974370" cy="904875"/>
          </a:xfrm>
          <a:prstGeom prst="rect">
            <a:avLst/>
          </a:prstGeom>
        </p:spPr>
        <p:txBody>
          <a:bodyPr anchor="t" rtlCol="false" tIns="0" lIns="0" bIns="0" rIns="0">
            <a:spAutoFit/>
          </a:bodyPr>
          <a:lstStyle/>
          <a:p>
            <a:pPr>
              <a:lnSpc>
                <a:spcPts val="6719"/>
              </a:lnSpc>
            </a:pPr>
            <a:r>
              <a:rPr lang="en-US" sz="5599" u="sng">
                <a:solidFill>
                  <a:srgbClr val="FFFFFF"/>
                </a:solidFill>
                <a:latin typeface="Poppins Bold"/>
              </a:rPr>
              <a:t>Frequency Of Ratings  vs Ratings</a:t>
            </a:r>
          </a:p>
        </p:txBody>
      </p:sp>
      <p:sp>
        <p:nvSpPr>
          <p:cNvPr name="Freeform 4" id="4"/>
          <p:cNvSpPr/>
          <p:nvPr/>
        </p:nvSpPr>
        <p:spPr>
          <a:xfrm flipH="false" flipV="false" rot="0">
            <a:off x="2354711" y="1855106"/>
            <a:ext cx="14528882" cy="7640470"/>
          </a:xfrm>
          <a:custGeom>
            <a:avLst/>
            <a:gdLst/>
            <a:ahLst/>
            <a:cxnLst/>
            <a:rect r="r" b="b" t="t" l="l"/>
            <a:pathLst>
              <a:path h="7640470" w="14528882">
                <a:moveTo>
                  <a:pt x="0" y="0"/>
                </a:moveTo>
                <a:lnTo>
                  <a:pt x="14528882" y="0"/>
                </a:lnTo>
                <a:lnTo>
                  <a:pt x="14528882" y="7640469"/>
                </a:lnTo>
                <a:lnTo>
                  <a:pt x="0" y="7640469"/>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2312988" y="5675340"/>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2889" y="789091"/>
            <a:ext cx="17702222" cy="7865233"/>
          </a:xfrm>
          <a:custGeom>
            <a:avLst/>
            <a:gdLst/>
            <a:ahLst/>
            <a:cxnLst/>
            <a:rect r="r" b="b" t="t" l="l"/>
            <a:pathLst>
              <a:path h="7865233" w="17702222">
                <a:moveTo>
                  <a:pt x="0" y="0"/>
                </a:moveTo>
                <a:lnTo>
                  <a:pt x="17702222" y="0"/>
                </a:lnTo>
                <a:lnTo>
                  <a:pt x="17702222" y="7865233"/>
                </a:lnTo>
                <a:lnTo>
                  <a:pt x="0" y="7865233"/>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722235"/>
            <a:chOff x="0" y="0"/>
            <a:chExt cx="4816593" cy="453593"/>
          </a:xfrm>
        </p:grpSpPr>
        <p:sp>
          <p:nvSpPr>
            <p:cNvPr name="Freeform 3" id="3"/>
            <p:cNvSpPr/>
            <p:nvPr/>
          </p:nvSpPr>
          <p:spPr>
            <a:xfrm flipH="false" flipV="false" rot="0">
              <a:off x="0" y="0"/>
              <a:ext cx="4816592" cy="453593"/>
            </a:xfrm>
            <a:custGeom>
              <a:avLst/>
              <a:gdLst/>
              <a:ahLst/>
              <a:cxnLst/>
              <a:rect r="r" b="b" t="t" l="l"/>
              <a:pathLst>
                <a:path h="453593" w="4816592">
                  <a:moveTo>
                    <a:pt x="0" y="0"/>
                  </a:moveTo>
                  <a:lnTo>
                    <a:pt x="4816592" y="0"/>
                  </a:lnTo>
                  <a:lnTo>
                    <a:pt x="4816592" y="453593"/>
                  </a:lnTo>
                  <a:lnTo>
                    <a:pt x="0" y="453593"/>
                  </a:lnTo>
                  <a:close/>
                </a:path>
              </a:pathLst>
            </a:custGeom>
            <a:solidFill>
              <a:srgbClr val="071C42"/>
            </a:solidFill>
          </p:spPr>
        </p:sp>
        <p:sp>
          <p:nvSpPr>
            <p:cNvPr name="TextBox 4" id="4"/>
            <p:cNvSpPr txBox="true"/>
            <p:nvPr/>
          </p:nvSpPr>
          <p:spPr>
            <a:xfrm>
              <a:off x="0" y="-38100"/>
              <a:ext cx="4816593" cy="491693"/>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Open Sans Light"/>
                </a:rPr>
                <a:t>c</a:t>
              </a:r>
            </a:p>
          </p:txBody>
        </p:sp>
      </p:grpSp>
      <p:sp>
        <p:nvSpPr>
          <p:cNvPr name="TextBox 5" id="5"/>
          <p:cNvSpPr txBox="true"/>
          <p:nvPr/>
        </p:nvSpPr>
        <p:spPr>
          <a:xfrm rot="0">
            <a:off x="10394095" y="2777928"/>
            <a:ext cx="6651996" cy="523875"/>
          </a:xfrm>
          <a:prstGeom prst="rect">
            <a:avLst/>
          </a:prstGeom>
        </p:spPr>
        <p:txBody>
          <a:bodyPr anchor="t" rtlCol="false" tIns="0" lIns="0" bIns="0" rIns="0">
            <a:spAutoFit/>
          </a:bodyPr>
          <a:lstStyle/>
          <a:p>
            <a:pPr>
              <a:lnSpc>
                <a:spcPts val="4199"/>
              </a:lnSpc>
            </a:pPr>
            <a:r>
              <a:rPr lang="en-US" sz="2999" u="sng">
                <a:solidFill>
                  <a:srgbClr val="101010"/>
                </a:solidFill>
                <a:latin typeface="Poppins Bold"/>
              </a:rPr>
              <a:t>KNN Algorithm </a:t>
            </a:r>
          </a:p>
        </p:txBody>
      </p:sp>
      <p:sp>
        <p:nvSpPr>
          <p:cNvPr name="TextBox 6" id="6"/>
          <p:cNvSpPr txBox="true"/>
          <p:nvPr/>
        </p:nvSpPr>
        <p:spPr>
          <a:xfrm rot="0">
            <a:off x="1233954" y="803967"/>
            <a:ext cx="16508937"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User Based Collaborative Recommendation</a:t>
            </a:r>
          </a:p>
        </p:txBody>
      </p:sp>
      <p:grpSp>
        <p:nvGrpSpPr>
          <p:cNvPr name="Group 7" id="7"/>
          <p:cNvGrpSpPr/>
          <p:nvPr/>
        </p:nvGrpSpPr>
        <p:grpSpPr>
          <a:xfrm rot="0">
            <a:off x="0" y="1722235"/>
            <a:ext cx="6212838" cy="288733"/>
            <a:chOff x="0" y="0"/>
            <a:chExt cx="1636303" cy="76045"/>
          </a:xfrm>
        </p:grpSpPr>
        <p:sp>
          <p:nvSpPr>
            <p:cNvPr name="Freeform 8" id="8"/>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9" id="9"/>
            <p:cNvSpPr txBox="true"/>
            <p:nvPr/>
          </p:nvSpPr>
          <p:spPr>
            <a:xfrm>
              <a:off x="0" y="-38100"/>
              <a:ext cx="1636303" cy="114145"/>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0178469" y="3691890"/>
            <a:ext cx="7083247" cy="1593850"/>
          </a:xfrm>
          <a:prstGeom prst="rect">
            <a:avLst/>
          </a:prstGeom>
        </p:spPr>
        <p:txBody>
          <a:bodyPr anchor="t" rtlCol="false" tIns="0" lIns="0" bIns="0" rIns="0">
            <a:spAutoFit/>
          </a:bodyPr>
          <a:lstStyle/>
          <a:p>
            <a:pPr>
              <a:lnSpc>
                <a:spcPts val="3199"/>
              </a:lnSpc>
            </a:pPr>
            <a:r>
              <a:rPr lang="en-US" sz="1999">
                <a:solidFill>
                  <a:srgbClr val="545454"/>
                </a:solidFill>
                <a:latin typeface="Poppins"/>
              </a:rPr>
              <a:t>The K-Nearest Neighbors (KNN) algorithm is a machine learning technique used to determine the similarity between items or users based on a given similarity metric, such as cosine similarity.</a:t>
            </a:r>
          </a:p>
        </p:txBody>
      </p:sp>
      <p:sp>
        <p:nvSpPr>
          <p:cNvPr name="TextBox 11" id="11"/>
          <p:cNvSpPr txBox="true"/>
          <p:nvPr/>
        </p:nvSpPr>
        <p:spPr>
          <a:xfrm rot="0">
            <a:off x="1028700" y="3691890"/>
            <a:ext cx="7083247" cy="1193800"/>
          </a:xfrm>
          <a:prstGeom prst="rect">
            <a:avLst/>
          </a:prstGeom>
        </p:spPr>
        <p:txBody>
          <a:bodyPr anchor="t" rtlCol="false" tIns="0" lIns="0" bIns="0" rIns="0">
            <a:spAutoFit/>
          </a:bodyPr>
          <a:lstStyle/>
          <a:p>
            <a:pPr>
              <a:lnSpc>
                <a:spcPts val="3199"/>
              </a:lnSpc>
            </a:pPr>
            <a:r>
              <a:rPr lang="en-US" sz="1999">
                <a:solidFill>
                  <a:srgbClr val="545454"/>
                </a:solidFill>
                <a:latin typeface="Poppins"/>
              </a:rPr>
              <a:t>User-based collaborative filtering makes recommendations based on the user’s preferences that are similar to other users.</a:t>
            </a:r>
          </a:p>
        </p:txBody>
      </p:sp>
      <p:sp>
        <p:nvSpPr>
          <p:cNvPr name="TextBox 12" id="12"/>
          <p:cNvSpPr txBox="true"/>
          <p:nvPr/>
        </p:nvSpPr>
        <p:spPr>
          <a:xfrm rot="0">
            <a:off x="4559952" y="7606665"/>
            <a:ext cx="7083247" cy="1993900"/>
          </a:xfrm>
          <a:prstGeom prst="rect">
            <a:avLst/>
          </a:prstGeom>
        </p:spPr>
        <p:txBody>
          <a:bodyPr anchor="t" rtlCol="false" tIns="0" lIns="0" bIns="0" rIns="0">
            <a:spAutoFit/>
          </a:bodyPr>
          <a:lstStyle/>
          <a:p>
            <a:pPr>
              <a:lnSpc>
                <a:spcPts val="3199"/>
              </a:lnSpc>
            </a:pPr>
            <a:r>
              <a:rPr lang="en-US" sz="1999">
                <a:solidFill>
                  <a:srgbClr val="545454"/>
                </a:solidFill>
                <a:latin typeface="Poppins"/>
              </a:rPr>
              <a:t> KNN recommends the k movies most similar in genre to the user input or search query. Finally, when a user inputs their movie preferences or searches for a specific movie, the KNN algorithm searches for the k- nearest neighbours and recommends them to the user.</a:t>
            </a:r>
          </a:p>
        </p:txBody>
      </p:sp>
      <p:sp>
        <p:nvSpPr>
          <p:cNvPr name="TextBox 13" id="13"/>
          <p:cNvSpPr txBox="true"/>
          <p:nvPr/>
        </p:nvSpPr>
        <p:spPr>
          <a:xfrm rot="0">
            <a:off x="4559952" y="6057265"/>
            <a:ext cx="6651996" cy="1047750"/>
          </a:xfrm>
          <a:prstGeom prst="rect">
            <a:avLst/>
          </a:prstGeom>
        </p:spPr>
        <p:txBody>
          <a:bodyPr anchor="t" rtlCol="false" tIns="0" lIns="0" bIns="0" rIns="0">
            <a:spAutoFit/>
          </a:bodyPr>
          <a:lstStyle/>
          <a:p>
            <a:pPr>
              <a:lnSpc>
                <a:spcPts val="4199"/>
              </a:lnSpc>
            </a:pPr>
            <a:r>
              <a:rPr lang="en-US" sz="2999" u="sng">
                <a:solidFill>
                  <a:srgbClr val="101010"/>
                </a:solidFill>
                <a:latin typeface="Poppins Bold"/>
              </a:rPr>
              <a:t>On the basis of above algorithm recommended the movie </a:t>
            </a:r>
          </a:p>
        </p:txBody>
      </p:sp>
      <p:sp>
        <p:nvSpPr>
          <p:cNvPr name="TextBox 14" id="14"/>
          <p:cNvSpPr txBox="true"/>
          <p:nvPr/>
        </p:nvSpPr>
        <p:spPr>
          <a:xfrm rot="0">
            <a:off x="1449579" y="2777928"/>
            <a:ext cx="6651996" cy="523875"/>
          </a:xfrm>
          <a:prstGeom prst="rect">
            <a:avLst/>
          </a:prstGeom>
        </p:spPr>
        <p:txBody>
          <a:bodyPr anchor="t" rtlCol="false" tIns="0" lIns="0" bIns="0" rIns="0">
            <a:spAutoFit/>
          </a:bodyPr>
          <a:lstStyle/>
          <a:p>
            <a:pPr>
              <a:lnSpc>
                <a:spcPts val="4199"/>
              </a:lnSpc>
            </a:pPr>
            <a:r>
              <a:rPr lang="en-US" sz="2999" u="sng">
                <a:solidFill>
                  <a:srgbClr val="101010"/>
                </a:solidFill>
                <a:latin typeface="Poppins Bold"/>
              </a:rPr>
              <a:t>Definition: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2312988" y="5675340"/>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75912"/>
            <a:ext cx="18288000" cy="7988751"/>
          </a:xfrm>
          <a:custGeom>
            <a:avLst/>
            <a:gdLst/>
            <a:ahLst/>
            <a:cxnLst/>
            <a:rect r="r" b="b" t="t" l="l"/>
            <a:pathLst>
              <a:path h="7988751" w="18288000">
                <a:moveTo>
                  <a:pt x="0" y="0"/>
                </a:moveTo>
                <a:lnTo>
                  <a:pt x="18288000" y="0"/>
                </a:lnTo>
                <a:lnTo>
                  <a:pt x="18288000" y="7988751"/>
                </a:lnTo>
                <a:lnTo>
                  <a:pt x="0" y="7988751"/>
                </a:lnTo>
                <a:lnTo>
                  <a:pt x="0" y="0"/>
                </a:lnTo>
                <a:close/>
              </a:path>
            </a:pathLst>
          </a:custGeom>
          <a:blipFill>
            <a:blip r:embed="rId4"/>
            <a:stretch>
              <a:fillRect l="0" t="-45149" r="0" b="-2867"/>
            </a:stretch>
          </a:blipFill>
        </p:spPr>
      </p:sp>
      <p:sp>
        <p:nvSpPr>
          <p:cNvPr name="TextBox 4" id="4"/>
          <p:cNvSpPr txBox="true"/>
          <p:nvPr/>
        </p:nvSpPr>
        <p:spPr>
          <a:xfrm rot="0">
            <a:off x="5934853" y="323850"/>
            <a:ext cx="7070498" cy="304800"/>
          </a:xfrm>
          <a:prstGeom prst="rect">
            <a:avLst/>
          </a:prstGeom>
        </p:spPr>
        <p:txBody>
          <a:bodyPr anchor="t" rtlCol="false" tIns="0" lIns="0" bIns="0" rIns="0">
            <a:spAutoFit/>
          </a:bodyPr>
          <a:lstStyle/>
          <a:p>
            <a:pPr>
              <a:lnSpc>
                <a:spcPts val="2280"/>
              </a:lnSpc>
            </a:pPr>
          </a:p>
        </p:txBody>
      </p:sp>
      <p:sp>
        <p:nvSpPr>
          <p:cNvPr name="TextBox 5" id="5"/>
          <p:cNvSpPr txBox="true"/>
          <p:nvPr/>
        </p:nvSpPr>
        <p:spPr>
          <a:xfrm rot="0">
            <a:off x="8819376" y="8367634"/>
            <a:ext cx="7070498" cy="590550"/>
          </a:xfrm>
          <a:prstGeom prst="rect">
            <a:avLst/>
          </a:prstGeom>
        </p:spPr>
        <p:txBody>
          <a:bodyPr anchor="t" rtlCol="false" tIns="0" lIns="0" bIns="0" rIns="0">
            <a:spAutoFit/>
          </a:bodyPr>
          <a:lstStyle/>
          <a:p>
            <a:pPr>
              <a:lnSpc>
                <a:spcPts val="2280"/>
              </a:lnSpc>
            </a:pPr>
            <a:r>
              <a:rPr lang="en-US" sz="1900">
                <a:solidFill>
                  <a:srgbClr val="FFFFFF"/>
                </a:solidFill>
                <a:latin typeface="Poppins"/>
              </a:rPr>
              <a:t>with the help of the KNN model we got the similar user to user number 700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DAF_OEFS3-w</dc:identifier>
  <dcterms:modified xsi:type="dcterms:W3CDTF">2011-08-01T06:04:30Z</dcterms:modified>
  <cp:revision>1</cp:revision>
  <dc:title>Recommendation System </dc:title>
</cp:coreProperties>
</file>